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1" r:id="rId6"/>
    <p:sldId id="267" r:id="rId7"/>
    <p:sldId id="263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0D6BA-FB68-4156-9E84-700A0F66093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DBEC-C42F-4060-AD96-8A8EF222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B73B-873B-43A9-90B4-9A8F601B37BF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A95C-CB0B-4273-94CB-68AA0FC0D176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FDA5-15D9-4330-B75D-BB2B64C07F96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C4F3-B9CF-4D48-BB79-12C9B95B4AF2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70D2-5799-4992-A45F-B08E4342025B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011D-4503-4504-B8F9-9E1608B6CE79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EC-DB65-4671-B48F-5F825ADDFC73}" type="datetime1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9712-42C4-4CC5-BC6C-069A3BD6E4BD}" type="datetime1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FD92-7C2C-4916-BACD-ECD8B43234DC}" type="datetime1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B8F4-97A5-4D5D-A979-B64AB297ABA4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2FEE-A759-4B3D-876F-58781377DF47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7F07-C98E-4838-A89E-C8CB3721BAE7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75" y="3931946"/>
            <a:ext cx="4355147" cy="10887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"/>
            <a:ext cx="9144001" cy="6858001"/>
            <a:chOff x="0" y="-1"/>
            <a:chExt cx="9144001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75365"/>
              <a:ext cx="9127070" cy="228176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-1"/>
              <a:ext cx="9144000" cy="14774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4868332"/>
              <a:ext cx="9144000" cy="19896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4868332"/>
              <a:ext cx="9143999" cy="613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461109"/>
            <a:ext cx="7772400" cy="1036994"/>
          </a:xfrm>
        </p:spPr>
        <p:txBody>
          <a:bodyPr/>
          <a:lstStyle/>
          <a:p>
            <a:r>
              <a:rPr lang="en-US" dirty="0" smtClean="0"/>
              <a:t>MOBILIZING FOR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00431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How The Legal, Charitable, Public and Private Sectors Joined Forces in the Fight Against Sex Trafficking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937664" y="4446315"/>
            <a:ext cx="6971425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Panelist:   John Montgomery, Of Counsel, ROPES &amp; GRAY LLP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Panelist:  Audrey Morrissey, Associate Director, MY LIFE, MY CHOICE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Panelist:  Ziba Cranmer, Executive Director, DEMAND ABOLITION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Panelist:  Phillip Martin, Senior Investigative Reporter, WGBH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3060" y="1659110"/>
            <a:ext cx="8128264" cy="4240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 smtClean="0"/>
              <a:t>What you should know about human trafficking</a:t>
            </a:r>
          </a:p>
          <a:p>
            <a:r>
              <a:rPr lang="en-US" sz="2200" dirty="0" smtClean="0"/>
              <a:t>An estimated 30 million individuals are trafficked worldwide</a:t>
            </a:r>
          </a:p>
          <a:p>
            <a:pPr lvl="1"/>
            <a:r>
              <a:rPr lang="en-US" sz="2000" dirty="0" smtClean="0"/>
              <a:t>The majority of girls sold for sex are 12 to 14 years of age</a:t>
            </a:r>
          </a:p>
          <a:p>
            <a:pPr lvl="1"/>
            <a:r>
              <a:rPr lang="en-US" sz="2000" dirty="0" smtClean="0"/>
              <a:t>An estimated 244,000  - 293,000 children are at risk in the U.S.</a:t>
            </a:r>
          </a:p>
          <a:p>
            <a:pPr lvl="1"/>
            <a:r>
              <a:rPr lang="en-US" sz="2000" dirty="0" smtClean="0"/>
              <a:t>40% to 70% of street youth engage in occasional illegal commercial sex</a:t>
            </a:r>
          </a:p>
          <a:p>
            <a:r>
              <a:rPr lang="en-US" sz="2200" dirty="0" smtClean="0"/>
              <a:t>Debt and poverty are the chains binding many trafficking victims </a:t>
            </a:r>
          </a:p>
          <a:p>
            <a:r>
              <a:rPr lang="en-US" sz="2200" dirty="0" smtClean="0"/>
              <a:t>There is a thin line between smugglers of human beings and traffickers in human beings</a:t>
            </a:r>
          </a:p>
          <a:p>
            <a:r>
              <a:rPr lang="en-US" sz="2200" dirty="0" smtClean="0"/>
              <a:t>Female Sex Trafficking is heavily </a:t>
            </a:r>
            <a:r>
              <a:rPr lang="en-US" sz="2200" dirty="0" err="1" smtClean="0"/>
              <a:t>racialized</a:t>
            </a:r>
            <a:endParaRPr lang="en-US" sz="2200" dirty="0" smtClean="0"/>
          </a:p>
          <a:p>
            <a:pPr lvl="1"/>
            <a:r>
              <a:rPr lang="en-US" sz="2000" dirty="0" smtClean="0"/>
              <a:t>Victims in the US are disproportionately Black, Asian &amp; Latina</a:t>
            </a:r>
          </a:p>
          <a:p>
            <a:pPr lvl="1"/>
            <a:r>
              <a:rPr lang="en-US" sz="2000" dirty="0" smtClean="0"/>
              <a:t>African Americans under the age of 18 comprise 52.3% of total arrests for illegal commercial sex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31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What you should know about human </a:t>
            </a:r>
            <a:r>
              <a:rPr lang="en-US" sz="2400" b="1" u="sng" dirty="0" smtClean="0"/>
              <a:t>trafficking (continued)</a:t>
            </a:r>
            <a:endParaRPr lang="en-US" sz="2400" b="1" u="sng" dirty="0"/>
          </a:p>
          <a:p>
            <a:r>
              <a:rPr lang="en-US" sz="2400" dirty="0" smtClean="0"/>
              <a:t>Many victims come from the foster care system</a:t>
            </a:r>
          </a:p>
          <a:p>
            <a:pPr lvl="1"/>
            <a:r>
              <a:rPr lang="en-US" sz="2000" dirty="0" smtClean="0"/>
              <a:t>In Florida, 70% are estimated to be foster youth</a:t>
            </a:r>
          </a:p>
          <a:p>
            <a:pPr lvl="1"/>
            <a:r>
              <a:rPr lang="en-US" sz="2000" dirty="0" smtClean="0"/>
              <a:t>In New York, 85% had prior child welfare involvement</a:t>
            </a:r>
          </a:p>
          <a:p>
            <a:r>
              <a:rPr lang="en-US" sz="2400" dirty="0" smtClean="0"/>
              <a:t>Sex </a:t>
            </a:r>
            <a:r>
              <a:rPr lang="en-US" sz="2400" dirty="0"/>
              <a:t>trafficking in the US </a:t>
            </a:r>
            <a:r>
              <a:rPr lang="en-US" sz="2400" dirty="0" smtClean="0"/>
              <a:t>is associated with</a:t>
            </a:r>
            <a:endParaRPr lang="en-US" sz="2400" dirty="0"/>
          </a:p>
          <a:p>
            <a:pPr lvl="1"/>
            <a:r>
              <a:rPr lang="en-US" sz="2000" dirty="0" smtClean="0"/>
              <a:t>Bars/Club operations, residential brothels, escort services, etc.  other locations</a:t>
            </a:r>
            <a:endParaRPr lang="en-US" sz="2000" dirty="0"/>
          </a:p>
          <a:p>
            <a:r>
              <a:rPr lang="en-US" sz="2400" dirty="0" smtClean="0"/>
              <a:t>Increasingly,  the sale of illegal commercial sex has migrated to the internet</a:t>
            </a:r>
          </a:p>
          <a:p>
            <a:pPr lvl="1"/>
            <a:r>
              <a:rPr lang="en-US" sz="2000" dirty="0" smtClean="0"/>
              <a:t>Backpage.com is the dominant website, carrying more than 80% of the advertisements and other communications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6109" y="2075177"/>
            <a:ext cx="3897989" cy="43053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Human trafficking is a $32 billion, </a:t>
            </a:r>
            <a:r>
              <a:rPr lang="en-US" sz="2400" dirty="0" smtClean="0"/>
              <a:t>labor-intensive </a:t>
            </a:r>
            <a:r>
              <a:rPr lang="en-US" sz="2400" dirty="0"/>
              <a:t>criminal industry</a:t>
            </a:r>
          </a:p>
          <a:p>
            <a:pPr lvl="1"/>
            <a:r>
              <a:rPr lang="en-US" sz="2000" dirty="0"/>
              <a:t>Second behind drug dealing; tied with illegal arms</a:t>
            </a:r>
          </a:p>
          <a:p>
            <a:r>
              <a:rPr lang="en-US" sz="2400" dirty="0" smtClean="0"/>
              <a:t>Pimps </a:t>
            </a:r>
            <a:r>
              <a:rPr lang="en-US" sz="2400" dirty="0"/>
              <a:t>can make anywhere between $5,000- $32,000 per week</a:t>
            </a:r>
          </a:p>
          <a:p>
            <a:r>
              <a:rPr lang="en-US" sz="2400" dirty="0" smtClean="0"/>
              <a:t>The internet has increased the “efficiency” and thus the frequency of illegal commercial sex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r="1146"/>
          <a:stretch>
            <a:fillRect/>
          </a:stretch>
        </p:blipFill>
        <p:spPr>
          <a:xfrm>
            <a:off x="4165316" y="2075177"/>
            <a:ext cx="4778897" cy="36401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48" y="1545991"/>
            <a:ext cx="4060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The Business of Sex Trafficking</a:t>
            </a:r>
            <a:endParaRPr lang="en-US" sz="24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Controversy Over Legalizing </a:t>
            </a:r>
            <a:r>
              <a:rPr lang="en-US" sz="2400" b="1" u="sng" dirty="0"/>
              <a:t>the </a:t>
            </a:r>
            <a:r>
              <a:rPr lang="en-US" sz="2400" b="1" u="sng" dirty="0" smtClean="0"/>
              <a:t>Sex Trade</a:t>
            </a:r>
            <a:endParaRPr lang="en-US" sz="2400" b="1" u="sng" dirty="0"/>
          </a:p>
          <a:p>
            <a:r>
              <a:rPr lang="en-US" sz="2400" dirty="0"/>
              <a:t>Abolitionists believe all </a:t>
            </a:r>
            <a:r>
              <a:rPr lang="en-US" sz="2400" dirty="0" smtClean="0"/>
              <a:t>commercial sex </a:t>
            </a:r>
            <a:r>
              <a:rPr lang="en-US" sz="2400" dirty="0"/>
              <a:t>is coerced, forced or involuntary</a:t>
            </a:r>
          </a:p>
          <a:p>
            <a:r>
              <a:rPr lang="en-US" sz="2400" dirty="0"/>
              <a:t>Sex worker advocates believe that some individuals choose </a:t>
            </a:r>
            <a:r>
              <a:rPr lang="en-US" sz="2400" dirty="0" smtClean="0"/>
              <a:t>the sex trade </a:t>
            </a:r>
            <a:r>
              <a:rPr lang="en-US" sz="2400" dirty="0"/>
              <a:t>of their own accord</a:t>
            </a:r>
          </a:p>
          <a:p>
            <a:r>
              <a:rPr lang="en-US" sz="2400" dirty="0"/>
              <a:t>Language matters: Huge difference between “being a prostitute” and someone who “is prostituted”</a:t>
            </a:r>
          </a:p>
          <a:p>
            <a:pPr lvl="1"/>
            <a:r>
              <a:rPr lang="en-US" sz="2000" dirty="0"/>
              <a:t>Terms like </a:t>
            </a:r>
            <a:r>
              <a:rPr lang="en-US" sz="2000" dirty="0" smtClean="0"/>
              <a:t>“pimps” </a:t>
            </a:r>
            <a:r>
              <a:rPr lang="en-US" sz="2000" dirty="0"/>
              <a:t>and </a:t>
            </a:r>
            <a:r>
              <a:rPr lang="en-US" sz="2000" dirty="0" smtClean="0"/>
              <a:t>“hos” </a:t>
            </a:r>
            <a:r>
              <a:rPr lang="en-US" sz="2000" dirty="0"/>
              <a:t>degrade women but have been sanctioned by society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32108"/>
            <a:ext cx="8010525" cy="4524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Boston </a:t>
            </a:r>
            <a:r>
              <a:rPr lang="en-US" sz="2000" dirty="0"/>
              <a:t>has become a leader in the fight against sex trafficking by mobilizing </a:t>
            </a:r>
            <a:r>
              <a:rPr lang="en-US" sz="2000" dirty="0" smtClean="0"/>
              <a:t>a coalition </a:t>
            </a:r>
            <a:r>
              <a:rPr lang="en-US" sz="2000" dirty="0"/>
              <a:t>of advocates in the legal, charitable, public and private sectors. </a:t>
            </a:r>
            <a:r>
              <a:rPr lang="en-US" sz="2000" dirty="0" smtClean="0"/>
              <a:t>The community’s </a:t>
            </a:r>
            <a:r>
              <a:rPr lang="en-US" sz="2000" dirty="0"/>
              <a:t>efforts have become a model for other cities and for other </a:t>
            </a:r>
            <a:r>
              <a:rPr lang="en-US" sz="2000" dirty="0" smtClean="0"/>
              <a:t>equally worthy </a:t>
            </a:r>
            <a:r>
              <a:rPr lang="en-US" sz="2000" dirty="0"/>
              <a:t>social causes.   Join us. 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" y="3048322"/>
            <a:ext cx="1951547" cy="2636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83" y="4649441"/>
            <a:ext cx="1962661" cy="736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34" y="3415372"/>
            <a:ext cx="1791166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85" y="5684393"/>
            <a:ext cx="2910628" cy="11512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85" y="3398255"/>
            <a:ext cx="3954500" cy="21812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6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My Life My Choice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" y="2210544"/>
            <a:ext cx="7773074" cy="428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8" y="1645512"/>
            <a:ext cx="6096000" cy="1324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96" y="3321894"/>
            <a:ext cx="4054110" cy="27428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451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MOBILIZING FOR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Unified 3 Desktop</cp:lastModifiedBy>
  <cp:revision>1</cp:revision>
  <dcterms:modified xsi:type="dcterms:W3CDTF">2016-10-17T17:23:55Z</dcterms:modified>
</cp:coreProperties>
</file>