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67" r:id="rId3"/>
    <p:sldId id="259" r:id="rId4"/>
    <p:sldId id="258" r:id="rId5"/>
    <p:sldId id="257" r:id="rId6"/>
    <p:sldId id="265" r:id="rId7"/>
    <p:sldId id="261" r:id="rId8"/>
    <p:sldId id="262" r:id="rId9"/>
    <p:sldId id="263" r:id="rId10"/>
    <p:sldId id="264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4051" autoAdjust="0"/>
  </p:normalViewPr>
  <p:slideViewPr>
    <p:cSldViewPr snapToGrid="0" snapToObjects="1">
      <p:cViewPr varScale="1">
        <p:scale>
          <a:sx n="66" d="100"/>
          <a:sy n="66" d="100"/>
        </p:scale>
        <p:origin x="-128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0E8D40-22B3-424B-9757-36850A0603FC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D0DAB-7FD5-E343-928A-6CE7A5973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164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10C89-E19C-3042-B2E1-48E47CFBBC85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6E6FE-34C0-A64F-AD4B-0C80B14047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10C89-E19C-3042-B2E1-48E47CFBBC85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6E6FE-34C0-A64F-AD4B-0C80B14047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10C89-E19C-3042-B2E1-48E47CFBBC85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6E6FE-34C0-A64F-AD4B-0C80B14047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10C89-E19C-3042-B2E1-48E47CFBBC85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6E6FE-34C0-A64F-AD4B-0C80B14047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10C89-E19C-3042-B2E1-48E47CFBBC85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6E6FE-34C0-A64F-AD4B-0C80B14047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10C89-E19C-3042-B2E1-48E47CFBBC85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6E6FE-34C0-A64F-AD4B-0C80B14047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10C89-E19C-3042-B2E1-48E47CFBBC85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6E6FE-34C0-A64F-AD4B-0C80B14047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10C89-E19C-3042-B2E1-48E47CFBBC85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6E6FE-34C0-A64F-AD4B-0C80B14047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10C89-E19C-3042-B2E1-48E47CFBBC85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6E6FE-34C0-A64F-AD4B-0C80B14047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10C89-E19C-3042-B2E1-48E47CFBBC85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6E6FE-34C0-A64F-AD4B-0C80B14047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10C89-E19C-3042-B2E1-48E47CFBBC85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6E6FE-34C0-A64F-AD4B-0C80B14047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10C89-E19C-3042-B2E1-48E47CFBBC85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6E6FE-34C0-A64F-AD4B-0C80B140474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Dbing@cfar.com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Jean.Whitney@ropesgray.com" TargetMode="External"/><Relationship Id="rId5" Type="http://schemas.openxmlformats.org/officeDocument/2006/relationships/hyperlink" Target="mailto:ldoblin@smithfamilyfoundation.net" TargetMode="External"/><Relationship Id="rId4" Type="http://schemas.openxmlformats.org/officeDocument/2006/relationships/hyperlink" Target="mailto:jason@ncfp.or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cfp.or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5175" y="3931946"/>
            <a:ext cx="4355147" cy="1088787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0" y="-1"/>
            <a:ext cx="9144001" cy="6858001"/>
            <a:chOff x="0" y="-1"/>
            <a:chExt cx="9144001" cy="685800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1875365"/>
              <a:ext cx="9127070" cy="2281767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0" y="-1"/>
              <a:ext cx="9144000" cy="147743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" y="4868332"/>
              <a:ext cx="9144000" cy="198966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" y="4868332"/>
              <a:ext cx="9143999" cy="61384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68" y="4020"/>
            <a:ext cx="5233238" cy="13083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143000"/>
            <a:ext cx="9144000" cy="9313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1202267"/>
            <a:ext cx="9144000" cy="9313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705600"/>
            <a:ext cx="9144000" cy="9313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764867"/>
            <a:ext cx="9144000" cy="9313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hape 157"/>
          <p:cNvSpPr/>
          <p:nvPr/>
        </p:nvSpPr>
        <p:spPr>
          <a:xfrm>
            <a:off x="228600" y="6400800"/>
            <a:ext cx="5562600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600"/>
              </a:spcBef>
              <a:defRPr sz="1000">
                <a:solidFill>
                  <a:srgbClr val="808080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rPr dirty="0"/>
              <a:t>Copyright © 201</a:t>
            </a:r>
            <a:r>
              <a:rPr lang="en-US" dirty="0"/>
              <a:t>6</a:t>
            </a:r>
            <a:r>
              <a:rPr dirty="0"/>
              <a:t> National Center for Family Philanthropy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5972" y="1716256"/>
            <a:ext cx="3810000" cy="2374900"/>
          </a:xfrm>
          <a:prstGeom prst="rect">
            <a:avLst/>
          </a:prstGeom>
        </p:spPr>
      </p:pic>
      <p:sp>
        <p:nvSpPr>
          <p:cNvPr id="12" name="Shape 322"/>
          <p:cNvSpPr txBox="1">
            <a:spLocks/>
          </p:cNvSpPr>
          <p:nvPr/>
        </p:nvSpPr>
        <p:spPr>
          <a:xfrm>
            <a:off x="323469" y="4477032"/>
            <a:ext cx="8467363" cy="170941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Font typeface="Arial"/>
              <a:buNone/>
            </a:pPr>
            <a:r>
              <a:rPr lang="en-US" sz="2400" smtClean="0"/>
              <a:t>Which findings resonate most strongly with you and are of most relevance to your work</a:t>
            </a:r>
            <a:r>
              <a:rPr lang="en-US" sz="2400" smtClean="0">
                <a:ea typeface="MS PGothic" charset="0"/>
              </a:rPr>
              <a:t>?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Arial"/>
              <a:buNone/>
            </a:pPr>
            <a:endParaRPr lang="en-US" sz="2400" smtClean="0">
              <a:ea typeface="MS PGothic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Arial"/>
              <a:buNone/>
            </a:pPr>
            <a:r>
              <a:rPr lang="en-US" sz="2400" smtClean="0"/>
              <a:t>Which trends are of most interest to you?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9694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68" y="4020"/>
            <a:ext cx="5233238" cy="13083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143000"/>
            <a:ext cx="9144000" cy="9313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1202267"/>
            <a:ext cx="9144000" cy="9313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705600"/>
            <a:ext cx="9144000" cy="9313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764867"/>
            <a:ext cx="9144000" cy="9313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hape 157"/>
          <p:cNvSpPr/>
          <p:nvPr/>
        </p:nvSpPr>
        <p:spPr>
          <a:xfrm>
            <a:off x="228600" y="6400800"/>
            <a:ext cx="5562600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600"/>
              </a:spcBef>
              <a:defRPr sz="1000">
                <a:solidFill>
                  <a:srgbClr val="808080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rPr dirty="0"/>
              <a:t>Copyright © 201</a:t>
            </a:r>
            <a:r>
              <a:rPr lang="en-US" dirty="0"/>
              <a:t>6</a:t>
            </a:r>
            <a:r>
              <a:rPr dirty="0"/>
              <a:t> National Center for Family Philanthropy</a:t>
            </a:r>
          </a:p>
        </p:txBody>
      </p:sp>
      <p:sp>
        <p:nvSpPr>
          <p:cNvPr id="12" name="Shape 322"/>
          <p:cNvSpPr txBox="1">
            <a:spLocks/>
          </p:cNvSpPr>
          <p:nvPr/>
        </p:nvSpPr>
        <p:spPr>
          <a:xfrm>
            <a:off x="228600" y="1595452"/>
            <a:ext cx="8708763" cy="459099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800"/>
              </a:spcAft>
              <a:buFont typeface="Arial"/>
              <a:buNone/>
            </a:pPr>
            <a:r>
              <a:rPr lang="en-US" sz="2400" b="1" dirty="0" smtClean="0"/>
              <a:t>Additional questions? Let us know!</a:t>
            </a:r>
            <a:endParaRPr lang="en-US" sz="2400" dirty="0"/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 smtClean="0"/>
              <a:t>Deborah Bing</a:t>
            </a:r>
            <a:r>
              <a:rPr lang="en-US" sz="2400" dirty="0"/>
              <a:t>, President and Principal, </a:t>
            </a:r>
            <a:r>
              <a:rPr lang="en-US" sz="2400" dirty="0" smtClean="0"/>
              <a:t>CFAR</a:t>
            </a:r>
            <a:r>
              <a:rPr lang="en-US" sz="2400" dirty="0"/>
              <a:t>, 617.576.1166, </a:t>
            </a:r>
            <a:r>
              <a:rPr lang="en-US" sz="2400" dirty="0">
                <a:hlinkClick r:id="rId3"/>
              </a:rPr>
              <a:t>Dbing@</a:t>
            </a:r>
            <a:r>
              <a:rPr lang="en-US" sz="2400" dirty="0" smtClean="0">
                <a:hlinkClick r:id="rId3"/>
              </a:rPr>
              <a:t>cfar.com</a:t>
            </a:r>
            <a:r>
              <a:rPr lang="en-US" sz="2400" dirty="0" smtClean="0"/>
              <a:t> </a:t>
            </a:r>
            <a:endParaRPr lang="en-US" sz="2400" dirty="0"/>
          </a:p>
          <a:p>
            <a:pPr marL="0" indent="0">
              <a:spcBef>
                <a:spcPts val="0"/>
              </a:spcBef>
              <a:spcAft>
                <a:spcPts val="1800"/>
              </a:spcAft>
              <a:buFont typeface="Arial"/>
              <a:buNone/>
            </a:pPr>
            <a:r>
              <a:rPr lang="en-US" sz="2400" dirty="0" smtClean="0"/>
              <a:t>Jason Born, Vice President for Programs, National Center for Family Philanthropy, 202.350.9376, </a:t>
            </a:r>
            <a:r>
              <a:rPr lang="en-US" sz="2400" dirty="0" smtClean="0">
                <a:hlinkClick r:id="rId4"/>
              </a:rPr>
              <a:t>jason@ncfp.org</a:t>
            </a:r>
            <a:endParaRPr lang="en-US" sz="2400" dirty="0" smtClean="0"/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 smtClean="0"/>
              <a:t>Lynne Doblin, Executive Director, Richard and Susan Smith Family Foundation</a:t>
            </a:r>
            <a:r>
              <a:rPr lang="en-US" sz="2400" dirty="0"/>
              <a:t>, 857-404-</a:t>
            </a:r>
            <a:r>
              <a:rPr lang="en-US" sz="2400" dirty="0" smtClean="0"/>
              <a:t>0700, </a:t>
            </a:r>
            <a:r>
              <a:rPr lang="en-US" sz="2400" dirty="0">
                <a:hlinkClick r:id="rId5"/>
              </a:rPr>
              <a:t>ldoblin@</a:t>
            </a:r>
            <a:r>
              <a:rPr lang="en-US" sz="2400" dirty="0" smtClean="0">
                <a:hlinkClick r:id="rId5"/>
              </a:rPr>
              <a:t>smithfamilyfoundation.net</a:t>
            </a:r>
            <a:r>
              <a:rPr lang="en-US" sz="2400" dirty="0" smtClean="0"/>
              <a:t>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 smtClean="0"/>
              <a:t>Jean </a:t>
            </a:r>
            <a:r>
              <a:rPr lang="en-US" sz="2400" dirty="0"/>
              <a:t>Whitney, Philanthropic </a:t>
            </a:r>
            <a:r>
              <a:rPr lang="en-US" sz="2400" dirty="0" smtClean="0"/>
              <a:t>Advisor, Ropes </a:t>
            </a:r>
            <a:r>
              <a:rPr lang="en-US" sz="2400" dirty="0"/>
              <a:t>&amp; Gray LLP, </a:t>
            </a:r>
            <a:r>
              <a:rPr lang="en-US" sz="2400" dirty="0" smtClean="0"/>
              <a:t>617.235.4812, </a:t>
            </a:r>
            <a:r>
              <a:rPr lang="en-US" sz="2400" dirty="0" smtClean="0">
                <a:hlinkClick r:id="rId6"/>
              </a:rPr>
              <a:t>Jean.Whitney</a:t>
            </a:r>
            <a:r>
              <a:rPr lang="en-US" sz="2400" dirty="0">
                <a:hlinkClick r:id="rId6"/>
              </a:rPr>
              <a:t>@</a:t>
            </a:r>
            <a:r>
              <a:rPr lang="en-US" sz="2400" dirty="0" smtClean="0">
                <a:hlinkClick r:id="rId6"/>
              </a:rPr>
              <a:t>ropesgray.com</a:t>
            </a:r>
            <a:r>
              <a:rPr lang="en-US" sz="2400" dirty="0" smtClean="0"/>
              <a:t>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Arial"/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70177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68" y="4020"/>
            <a:ext cx="5233238" cy="13083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143000"/>
            <a:ext cx="9144000" cy="9313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1202267"/>
            <a:ext cx="9144000" cy="9313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705600"/>
            <a:ext cx="9144000" cy="9313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764867"/>
            <a:ext cx="9144000" cy="9313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hape 157"/>
          <p:cNvSpPr/>
          <p:nvPr/>
        </p:nvSpPr>
        <p:spPr>
          <a:xfrm>
            <a:off x="228600" y="6400800"/>
            <a:ext cx="5562600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600"/>
              </a:spcBef>
              <a:defRPr sz="1000">
                <a:solidFill>
                  <a:srgbClr val="808080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rPr dirty="0"/>
              <a:t>Copyright © 201</a:t>
            </a:r>
            <a:r>
              <a:rPr lang="en-US" dirty="0"/>
              <a:t>6</a:t>
            </a:r>
            <a:r>
              <a:rPr dirty="0"/>
              <a:t> National Center for Family Philanthropy</a:t>
            </a:r>
          </a:p>
        </p:txBody>
      </p:sp>
      <p:sp>
        <p:nvSpPr>
          <p:cNvPr id="12" name="Shape 322"/>
          <p:cNvSpPr txBox="1">
            <a:spLocks/>
          </p:cNvSpPr>
          <p:nvPr/>
        </p:nvSpPr>
        <p:spPr>
          <a:xfrm>
            <a:off x="228600" y="1595452"/>
            <a:ext cx="8708763" cy="459099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800"/>
              </a:spcAft>
              <a:buFont typeface="Arial"/>
              <a:buNone/>
            </a:pPr>
            <a:r>
              <a:rPr lang="en-US" sz="2400" b="1" dirty="0" smtClean="0"/>
              <a:t>Panelists</a:t>
            </a:r>
            <a:endParaRPr lang="en-US" sz="2400" dirty="0"/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 smtClean="0"/>
              <a:t>Deborah Bing</a:t>
            </a:r>
            <a:r>
              <a:rPr lang="en-US" sz="2400" dirty="0"/>
              <a:t>, President and Principal, </a:t>
            </a:r>
            <a:r>
              <a:rPr lang="en-US" sz="2400" dirty="0" smtClean="0"/>
              <a:t>CFAR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 smtClean="0"/>
              <a:t>Jason Born, Vice President for Programs, National Center for Family Philanthropy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 smtClean="0"/>
              <a:t>Lynne Doblin, Executive Director, Richard and Susan Smith Family Foundation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 smtClean="0"/>
              <a:t>Jean </a:t>
            </a:r>
            <a:r>
              <a:rPr lang="en-US" sz="2400" dirty="0"/>
              <a:t>Whitney, Philanthropic </a:t>
            </a:r>
            <a:r>
              <a:rPr lang="en-US" sz="2400" dirty="0" smtClean="0"/>
              <a:t>Advisor, Ropes </a:t>
            </a:r>
            <a:r>
              <a:rPr lang="en-US" sz="2400" dirty="0"/>
              <a:t>&amp; Gray </a:t>
            </a:r>
            <a:r>
              <a:rPr lang="en-US" sz="2400" dirty="0" smtClean="0"/>
              <a:t>LLP</a:t>
            </a:r>
          </a:p>
        </p:txBody>
      </p:sp>
    </p:spTree>
    <p:extLst>
      <p:ext uri="{BB962C8B-B14F-4D97-AF65-F5344CB8AC3E}">
        <p14:creationId xmlns:p14="http://schemas.microsoft.com/office/powerpoint/2010/main" val="340899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68" y="4020"/>
            <a:ext cx="5233238" cy="13083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143000"/>
            <a:ext cx="9144000" cy="9313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1202267"/>
            <a:ext cx="9144000" cy="9313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705600"/>
            <a:ext cx="9144000" cy="9313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764867"/>
            <a:ext cx="9144000" cy="9313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hape 157"/>
          <p:cNvSpPr/>
          <p:nvPr/>
        </p:nvSpPr>
        <p:spPr>
          <a:xfrm>
            <a:off x="228600" y="6400800"/>
            <a:ext cx="5562600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600"/>
              </a:spcBef>
              <a:defRPr sz="1000">
                <a:solidFill>
                  <a:srgbClr val="808080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rPr dirty="0"/>
              <a:t>Copyright © 201</a:t>
            </a:r>
            <a:r>
              <a:rPr lang="en-US" dirty="0"/>
              <a:t>6</a:t>
            </a:r>
            <a:r>
              <a:rPr dirty="0"/>
              <a:t> National Center for Family Philanthropy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95" y="1447800"/>
            <a:ext cx="3810000" cy="4953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1" name="Shape 138"/>
          <p:cNvSpPr txBox="1">
            <a:spLocks/>
          </p:cNvSpPr>
          <p:nvPr/>
        </p:nvSpPr>
        <p:spPr>
          <a:xfrm>
            <a:off x="3982086" y="1447800"/>
            <a:ext cx="4996262" cy="4953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1" indent="0">
              <a:spcBef>
                <a:spcPts val="0"/>
              </a:spcBef>
              <a:spcAft>
                <a:spcPts val="1200"/>
              </a:spcAft>
              <a:buNone/>
              <a:defRPr sz="2800">
                <a:solidFill>
                  <a:srgbClr val="595959"/>
                </a:solidFill>
              </a:defRPr>
            </a:pPr>
            <a:r>
              <a:rPr lang="en-US" sz="2400" b="1" dirty="0" smtClean="0">
                <a:solidFill>
                  <a:srgbClr val="595959"/>
                </a:solidFill>
              </a:rPr>
              <a:t>National Center for Family Philanthropy: 2015 Trends Study</a:t>
            </a:r>
          </a:p>
          <a:p>
            <a:pPr lvl="1" indent="-457200"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2800">
                <a:solidFill>
                  <a:srgbClr val="595959"/>
                </a:solidFill>
              </a:defRPr>
            </a:pPr>
            <a:r>
              <a:rPr lang="en-US" sz="2400" dirty="0" smtClean="0">
                <a:solidFill>
                  <a:srgbClr val="595959"/>
                </a:solidFill>
              </a:rPr>
              <a:t>First nationally representative sample of all family foundations</a:t>
            </a:r>
          </a:p>
          <a:p>
            <a:pPr lvl="1" indent="-457200"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2800">
                <a:solidFill>
                  <a:srgbClr val="595959"/>
                </a:solidFill>
              </a:defRPr>
            </a:pPr>
            <a:r>
              <a:rPr lang="en-US" sz="2400" dirty="0" smtClean="0">
                <a:solidFill>
                  <a:srgbClr val="595959"/>
                </a:solidFill>
              </a:rPr>
              <a:t>A benchmark report — NCFP expects to produce this study every 3-4 years</a:t>
            </a:r>
          </a:p>
          <a:p>
            <a:pPr lvl="1" indent="-457200"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2800">
                <a:solidFill>
                  <a:srgbClr val="595959"/>
                </a:solidFill>
              </a:defRPr>
            </a:pPr>
            <a:r>
              <a:rPr lang="en-US" sz="2400" dirty="0" smtClean="0">
                <a:solidFill>
                  <a:srgbClr val="595959"/>
                </a:solidFill>
              </a:rPr>
              <a:t>Provides greater awareness and informed discussions about family philanthropy trends</a:t>
            </a:r>
          </a:p>
          <a:p>
            <a:pPr lvl="1" indent="-457200"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2800">
                <a:solidFill>
                  <a:srgbClr val="595959"/>
                </a:solidFill>
              </a:defRPr>
            </a:pPr>
            <a:r>
              <a:rPr lang="en-US" sz="2400" dirty="0" smtClean="0">
                <a:solidFill>
                  <a:srgbClr val="595959"/>
                </a:solidFill>
              </a:rPr>
              <a:t>Full report: </a:t>
            </a:r>
            <a:r>
              <a:rPr lang="en-US" sz="2400" dirty="0" smtClean="0">
                <a:solidFill>
                  <a:srgbClr val="595959"/>
                </a:solidFill>
                <a:hlinkClick r:id="rId4"/>
              </a:rPr>
              <a:t>www.ncfp.org</a:t>
            </a:r>
            <a:r>
              <a:rPr lang="en-US" sz="2400" dirty="0" smtClean="0">
                <a:solidFill>
                  <a:srgbClr val="595959"/>
                </a:solidFill>
              </a:rPr>
              <a:t> </a:t>
            </a:r>
            <a:endParaRPr lang="en-US" sz="2400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53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68" y="4020"/>
            <a:ext cx="5233238" cy="13083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143000"/>
            <a:ext cx="9144000" cy="9313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1202267"/>
            <a:ext cx="9144000" cy="9313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705600"/>
            <a:ext cx="9144000" cy="9313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764867"/>
            <a:ext cx="9144000" cy="9313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hape 157"/>
          <p:cNvSpPr/>
          <p:nvPr/>
        </p:nvSpPr>
        <p:spPr>
          <a:xfrm>
            <a:off x="228600" y="6400800"/>
            <a:ext cx="5562600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600"/>
              </a:spcBef>
              <a:defRPr sz="1000">
                <a:solidFill>
                  <a:srgbClr val="808080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rPr dirty="0"/>
              <a:t>Copyright © 201</a:t>
            </a:r>
            <a:r>
              <a:rPr lang="en-US" dirty="0"/>
              <a:t>6</a:t>
            </a:r>
            <a:r>
              <a:rPr dirty="0"/>
              <a:t> National Center for Family Philanthropy</a:t>
            </a:r>
          </a:p>
        </p:txBody>
      </p:sp>
      <p:sp>
        <p:nvSpPr>
          <p:cNvPr id="11" name="Shape 146"/>
          <p:cNvSpPr txBox="1">
            <a:spLocks/>
          </p:cNvSpPr>
          <p:nvPr/>
        </p:nvSpPr>
        <p:spPr>
          <a:xfrm>
            <a:off x="512486" y="5120842"/>
            <a:ext cx="3858987" cy="1347588"/>
          </a:xfrm>
          <a:prstGeom prst="rect">
            <a:avLst/>
          </a:prstGeom>
        </p:spPr>
        <p:txBody>
          <a:bodyPr vert="horz" lIns="0" tIns="0" rIns="0" bIns="0" rtlCol="0">
            <a:normAutofit fontScale="6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/>
              <a:buNone/>
              <a:defRPr sz="2800">
                <a:solidFill>
                  <a:srgbClr val="595959"/>
                </a:solidFill>
              </a:defRPr>
            </a:pPr>
            <a:r>
              <a:rPr lang="en-US" b="1" dirty="0" smtClean="0">
                <a:solidFill>
                  <a:srgbClr val="595959"/>
                </a:solidFill>
              </a:rPr>
              <a:t>42,300:</a:t>
            </a:r>
            <a:r>
              <a:rPr lang="en-US" dirty="0" smtClean="0">
                <a:solidFill>
                  <a:srgbClr val="595959"/>
                </a:solidFill>
              </a:rPr>
              <a:t> U.S. family foundations in 2013</a:t>
            </a:r>
          </a:p>
          <a:p>
            <a:pPr marL="0" lvl="1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/>
              <a:buNone/>
              <a:defRPr sz="2800">
                <a:solidFill>
                  <a:srgbClr val="595959"/>
                </a:solidFill>
              </a:defRPr>
            </a:pPr>
            <a:r>
              <a:rPr lang="en-US" b="1" dirty="0" smtClean="0">
                <a:solidFill>
                  <a:srgbClr val="595959"/>
                </a:solidFill>
              </a:rPr>
              <a:t>44 percent:</a:t>
            </a:r>
            <a:r>
              <a:rPr lang="en-US" dirty="0" smtClean="0">
                <a:solidFill>
                  <a:srgbClr val="595959"/>
                </a:solidFill>
              </a:rPr>
              <a:t> Increase in number of family foundations, 2002-13</a:t>
            </a:r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12" name="Shape 146"/>
          <p:cNvSpPr txBox="1">
            <a:spLocks/>
          </p:cNvSpPr>
          <p:nvPr/>
        </p:nvSpPr>
        <p:spPr>
          <a:xfrm>
            <a:off x="4879771" y="5086330"/>
            <a:ext cx="4146580" cy="1347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 fontScale="62500" lnSpcReduction="20000"/>
          </a:bodyPr>
          <a:lstStyle>
            <a:lvl1pPr marL="342900" marR="0" indent="-34290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1pPr>
            <a:lvl2pPr marL="783771" marR="0" indent="-326571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2pPr>
            <a:lvl3pPr marL="1219200" marR="0" indent="-30480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3pPr>
            <a:lvl4pPr marL="17373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4pPr>
            <a:lvl5pPr marL="21945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5pPr>
            <a:lvl6pPr marL="26517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6pPr>
            <a:lvl7pPr marL="3108960" marR="0" indent="-36576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7pPr>
            <a:lvl8pPr marL="35661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8pPr>
            <a:lvl9pPr marL="4023359" marR="0" indent="-36575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9pPr>
          </a:lstStyle>
          <a:p>
            <a:pPr marL="0" lvl="1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Tx/>
              <a:buNone/>
              <a:defRPr sz="2800">
                <a:solidFill>
                  <a:srgbClr val="595959"/>
                </a:solidFill>
              </a:defRPr>
            </a:pPr>
            <a:r>
              <a:rPr lang="en-US" sz="2800" b="1" dirty="0">
                <a:solidFill>
                  <a:srgbClr val="595959"/>
                </a:solidFill>
              </a:rPr>
              <a:t>$23.9 billion: </a:t>
            </a:r>
            <a:r>
              <a:rPr lang="en-US" sz="2800" dirty="0">
                <a:solidFill>
                  <a:srgbClr val="595959"/>
                </a:solidFill>
              </a:rPr>
              <a:t>Total giving by U.S. family foundations in 2013</a:t>
            </a:r>
          </a:p>
          <a:p>
            <a:pPr marL="0" lvl="1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SzTx/>
              <a:buNone/>
              <a:defRPr sz="2800">
                <a:solidFill>
                  <a:srgbClr val="595959"/>
                </a:solidFill>
              </a:defRPr>
            </a:pPr>
            <a:r>
              <a:rPr lang="en-US" sz="2800" b="1" dirty="0">
                <a:solidFill>
                  <a:srgbClr val="595959"/>
                </a:solidFill>
              </a:rPr>
              <a:t>93 percent: </a:t>
            </a:r>
            <a:r>
              <a:rPr lang="en-US" sz="2800" dirty="0">
                <a:solidFill>
                  <a:srgbClr val="595959"/>
                </a:solidFill>
              </a:rPr>
              <a:t>Increase in giving by U.S. family foundations, 2002-13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54389"/>
            <a:ext cx="9143999" cy="3662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53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68" y="4020"/>
            <a:ext cx="5233238" cy="13083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143000"/>
            <a:ext cx="9144000" cy="9313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1202267"/>
            <a:ext cx="9144000" cy="9313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705600"/>
            <a:ext cx="9144000" cy="9313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764867"/>
            <a:ext cx="9144000" cy="9313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hape 157"/>
          <p:cNvSpPr/>
          <p:nvPr/>
        </p:nvSpPr>
        <p:spPr>
          <a:xfrm>
            <a:off x="228600" y="6400800"/>
            <a:ext cx="5562600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600"/>
              </a:spcBef>
              <a:defRPr sz="1000">
                <a:solidFill>
                  <a:srgbClr val="808080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rPr dirty="0"/>
              <a:t>Copyright © 201</a:t>
            </a:r>
            <a:r>
              <a:rPr lang="en-US" dirty="0"/>
              <a:t>6</a:t>
            </a:r>
            <a:r>
              <a:rPr dirty="0"/>
              <a:t> National Center for Family Philanthropy</a:t>
            </a:r>
          </a:p>
        </p:txBody>
      </p:sp>
      <p:pic>
        <p:nvPicPr>
          <p:cNvPr id="10" name="Screen Shot 2015-11-06 at 1.54.54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8600" y="2542280"/>
            <a:ext cx="3516362" cy="2749172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Shape 154"/>
          <p:cNvSpPr txBox="1">
            <a:spLocks/>
          </p:cNvSpPr>
          <p:nvPr/>
        </p:nvSpPr>
        <p:spPr>
          <a:xfrm>
            <a:off x="457198" y="1620093"/>
            <a:ext cx="3496367" cy="8210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21771">
              <a:spcBef>
                <a:spcPts val="600"/>
              </a:spcBef>
              <a:buFontTx/>
              <a:buNone/>
              <a:defRPr sz="1800" b="1">
                <a:solidFill>
                  <a:srgbClr val="595959"/>
                </a:solidFill>
              </a:defRPr>
            </a:pPr>
            <a:r>
              <a:rPr lang="en-US" sz="1800" b="1" dirty="0" smtClean="0">
                <a:solidFill>
                  <a:srgbClr val="595959"/>
                </a:solidFill>
              </a:rPr>
              <a:t>Nearly 70% of family foundations created since 1990</a:t>
            </a:r>
            <a:endParaRPr lang="en-US" sz="1800" b="1" dirty="0">
              <a:solidFill>
                <a:srgbClr val="595959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3445" y="2542279"/>
            <a:ext cx="5354968" cy="2749172"/>
          </a:xfrm>
          <a:prstGeom prst="rect">
            <a:avLst/>
          </a:prstGeom>
        </p:spPr>
      </p:pic>
      <p:sp>
        <p:nvSpPr>
          <p:cNvPr id="13" name="Shape 154"/>
          <p:cNvSpPr txBox="1">
            <a:spLocks/>
          </p:cNvSpPr>
          <p:nvPr/>
        </p:nvSpPr>
        <p:spPr>
          <a:xfrm>
            <a:off x="4345002" y="1620093"/>
            <a:ext cx="4233591" cy="821085"/>
          </a:xfrm>
          <a:prstGeom prst="rect">
            <a:avLst/>
          </a:prstGeom>
        </p:spPr>
        <p:txBody>
          <a:bodyPr vert="horz" lIns="0" tIns="0" rIns="0" bIns="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21771">
              <a:spcBef>
                <a:spcPts val="600"/>
              </a:spcBef>
              <a:buFontTx/>
              <a:buNone/>
              <a:defRPr sz="1800" b="1">
                <a:solidFill>
                  <a:srgbClr val="595959"/>
                </a:solidFill>
              </a:defRPr>
            </a:pPr>
            <a:r>
              <a:rPr lang="en-US" sz="1800" b="1" dirty="0" smtClean="0">
                <a:solidFill>
                  <a:srgbClr val="595959"/>
                </a:solidFill>
              </a:rPr>
              <a:t>More than 60% of family foundations created since 1990 expect to receive additional assets within next 4 years</a:t>
            </a:r>
            <a:endParaRPr lang="en-US" sz="1800" b="1" dirty="0">
              <a:solidFill>
                <a:srgbClr val="59595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68" y="4020"/>
            <a:ext cx="5233238" cy="13083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143000"/>
            <a:ext cx="9144000" cy="9313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1202267"/>
            <a:ext cx="9144000" cy="9313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705600"/>
            <a:ext cx="9144000" cy="9313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764867"/>
            <a:ext cx="9144000" cy="9313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hape 157"/>
          <p:cNvSpPr/>
          <p:nvPr/>
        </p:nvSpPr>
        <p:spPr>
          <a:xfrm>
            <a:off x="228600" y="6400800"/>
            <a:ext cx="5562600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600"/>
              </a:spcBef>
              <a:defRPr sz="1000">
                <a:solidFill>
                  <a:srgbClr val="808080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rPr dirty="0"/>
              <a:t>Copyright © 201</a:t>
            </a:r>
            <a:r>
              <a:rPr lang="en-US" dirty="0"/>
              <a:t>6</a:t>
            </a:r>
            <a:r>
              <a:rPr dirty="0"/>
              <a:t> National Center for Family Philanthropy</a:t>
            </a:r>
          </a:p>
        </p:txBody>
      </p:sp>
      <p:pic>
        <p:nvPicPr>
          <p:cNvPr id="11" name="Screen Shot 2015-11-06 at 2.25.37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8600" y="1907207"/>
            <a:ext cx="8733854" cy="363254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14721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68" y="4020"/>
            <a:ext cx="5233238" cy="13083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143000"/>
            <a:ext cx="9144000" cy="9313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1202267"/>
            <a:ext cx="9144000" cy="9313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705600"/>
            <a:ext cx="9144000" cy="9313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764867"/>
            <a:ext cx="9144000" cy="9313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hape 157"/>
          <p:cNvSpPr/>
          <p:nvPr/>
        </p:nvSpPr>
        <p:spPr>
          <a:xfrm>
            <a:off x="228600" y="6400800"/>
            <a:ext cx="5562600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600"/>
              </a:spcBef>
              <a:defRPr sz="1000">
                <a:solidFill>
                  <a:srgbClr val="808080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rPr dirty="0"/>
              <a:t>Copyright © 201</a:t>
            </a:r>
            <a:r>
              <a:rPr lang="en-US" dirty="0"/>
              <a:t>6</a:t>
            </a:r>
            <a:r>
              <a:rPr dirty="0"/>
              <a:t> National Center for Family Philanthropy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468" y="1570202"/>
            <a:ext cx="8826276" cy="419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53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68" y="4020"/>
            <a:ext cx="5233238" cy="13083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143000"/>
            <a:ext cx="9144000" cy="9313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1202267"/>
            <a:ext cx="9144000" cy="9313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705600"/>
            <a:ext cx="9144000" cy="9313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764867"/>
            <a:ext cx="9144000" cy="9313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hape 157"/>
          <p:cNvSpPr/>
          <p:nvPr/>
        </p:nvSpPr>
        <p:spPr>
          <a:xfrm>
            <a:off x="228600" y="6400800"/>
            <a:ext cx="5562600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600"/>
              </a:spcBef>
              <a:defRPr sz="1000">
                <a:solidFill>
                  <a:srgbClr val="808080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rPr dirty="0"/>
              <a:t>Copyright © 201</a:t>
            </a:r>
            <a:r>
              <a:rPr lang="en-US" dirty="0"/>
              <a:t>6</a:t>
            </a:r>
            <a:r>
              <a:rPr dirty="0"/>
              <a:t> National Center for Family Philanthropy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993" y="1542270"/>
            <a:ext cx="8434983" cy="4584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63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68" y="4020"/>
            <a:ext cx="5233238" cy="13083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143000"/>
            <a:ext cx="9144000" cy="9313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1202267"/>
            <a:ext cx="9144000" cy="9313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705600"/>
            <a:ext cx="9144000" cy="9313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764867"/>
            <a:ext cx="9144000" cy="9313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hape 157"/>
          <p:cNvSpPr/>
          <p:nvPr/>
        </p:nvSpPr>
        <p:spPr>
          <a:xfrm>
            <a:off x="228600" y="6400800"/>
            <a:ext cx="5562600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600"/>
              </a:spcBef>
              <a:defRPr sz="1000">
                <a:solidFill>
                  <a:srgbClr val="808080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rPr dirty="0"/>
              <a:t>Copyright © 201</a:t>
            </a:r>
            <a:r>
              <a:rPr lang="en-US" dirty="0"/>
              <a:t>6</a:t>
            </a:r>
            <a:r>
              <a:rPr dirty="0"/>
              <a:t> National Center for Family Philanthropy</a:t>
            </a:r>
          </a:p>
        </p:txBody>
      </p:sp>
      <p:pic>
        <p:nvPicPr>
          <p:cNvPr id="10" name="Screen Shot 2015-11-06 at 2.59.44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0316" y="1751932"/>
            <a:ext cx="8820431" cy="377864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98863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342</Words>
  <Application>Microsoft Office PowerPoint</Application>
  <PresentationFormat>On-screen Show (4:3)</PresentationFormat>
  <Paragraphs>34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Unified 3 Desktop</cp:lastModifiedBy>
  <cp:revision>1</cp:revision>
  <dcterms:modified xsi:type="dcterms:W3CDTF">2016-10-17T17:28:46Z</dcterms:modified>
</cp:coreProperties>
</file>