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61" r:id="rId5"/>
    <p:sldId id="260" r:id="rId6"/>
    <p:sldId id="263" r:id="rId7"/>
    <p:sldId id="269" r:id="rId8"/>
    <p:sldId id="268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5"/>
    <p:restoredTop sz="94643"/>
  </p:normalViewPr>
  <p:slideViewPr>
    <p:cSldViewPr snapToGrid="0" snapToObjects="1">
      <p:cViewPr varScale="1">
        <p:scale>
          <a:sx n="100" d="100"/>
          <a:sy n="100" d="100"/>
        </p:scale>
        <p:origin x="864" y="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1C0ECB-D709-4EE6-9553-B2BFCCFFF35C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D8A750-4FE3-4F59-9075-97FAA498C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03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Families in the Boston area have exchanged an estimated $1,915,983 worth of goods and services, with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$1,241,654 given, and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$674,329 received. These exchanges come out to an average of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$2,161 per family. On net families give more than they receive with families giving an estimated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$1,414 worth of social capital while receiving about $747 back.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D8A750-4FE3-4F59-9075-97FAA498CD3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2201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looking only at support that families received, we can see that these informal exchanges make up a meaningful portion of families’ economic profiles. On average, social capital is contributing about 5% to 10% of a household’s monthly income.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D8A750-4FE3-4F59-9075-97FAA498CD3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3907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D8A750-4FE3-4F59-9075-97FAA498CD3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5546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D8A750-4FE3-4F59-9075-97FAA498CD3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8058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D8A750-4FE3-4F59-9075-97FAA498CD3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178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10C89-E19C-3042-B2E1-48E47CFBBC85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6E6FE-34C0-A64F-AD4B-0C80B14047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10C89-E19C-3042-B2E1-48E47CFBBC85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6E6FE-34C0-A64F-AD4B-0C80B14047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10C89-E19C-3042-B2E1-48E47CFBBC85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6E6FE-34C0-A64F-AD4B-0C80B14047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10C89-E19C-3042-B2E1-48E47CFBBC85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6E6FE-34C0-A64F-AD4B-0C80B14047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10C89-E19C-3042-B2E1-48E47CFBBC85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6E6FE-34C0-A64F-AD4B-0C80B14047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10C89-E19C-3042-B2E1-48E47CFBBC85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6E6FE-34C0-A64F-AD4B-0C80B14047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10C89-E19C-3042-B2E1-48E47CFBBC85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6E6FE-34C0-A64F-AD4B-0C80B14047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10C89-E19C-3042-B2E1-48E47CFBBC85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6E6FE-34C0-A64F-AD4B-0C80B14047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10C89-E19C-3042-B2E1-48E47CFBBC85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6E6FE-34C0-A64F-AD4B-0C80B14047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10C89-E19C-3042-B2E1-48E47CFBBC85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6E6FE-34C0-A64F-AD4B-0C80B14047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10C89-E19C-3042-B2E1-48E47CFBBC85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6E6FE-34C0-A64F-AD4B-0C80B14047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10C89-E19C-3042-B2E1-48E47CFBBC85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26E6FE-34C0-A64F-AD4B-0C80B140474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lobalfooter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5175" y="3931946"/>
            <a:ext cx="4355147" cy="1088787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0" y="-1"/>
            <a:ext cx="9144001" cy="6858001"/>
            <a:chOff x="0" y="-1"/>
            <a:chExt cx="9144001" cy="6858001"/>
          </a:xfrm>
        </p:grpSpPr>
        <p:pic>
          <p:nvPicPr>
            <p:cNvPr id="5" name="Picture 4" descr="charitablegivlogo_rgb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1875365"/>
              <a:ext cx="9127070" cy="2281767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0" y="-1"/>
              <a:ext cx="9144000" cy="147743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" y="4868332"/>
              <a:ext cx="9144000" cy="198966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" y="4868332"/>
              <a:ext cx="9143999" cy="61384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aritablegivlogo_rg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68" y="4020"/>
            <a:ext cx="5233238" cy="130831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1143000"/>
            <a:ext cx="9144000" cy="9313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1202267"/>
            <a:ext cx="9144000" cy="9313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6705600"/>
            <a:ext cx="9144000" cy="9313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764867"/>
            <a:ext cx="9144000" cy="9313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5D7089-1095-45EF-8112-8AF09322E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6B52B0-EA7D-42C8-A023-0C20812425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b="1" dirty="0"/>
              <a:t>FII working definition of </a:t>
            </a:r>
            <a:r>
              <a:rPr lang="en-US" b="1" i="1" dirty="0"/>
              <a:t>social capital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Services and goods exchanged between families without exchanging dollars, which would otherwise have some economic value.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These include things like providing childcare or transportation for someone else. 70% of Boston families have engaged in some form of social capital exchange.</a:t>
            </a:r>
          </a:p>
          <a:p>
            <a:endParaRPr lang="en-US" dirty="0"/>
          </a:p>
        </p:txBody>
      </p:sp>
      <p:pic>
        <p:nvPicPr>
          <p:cNvPr id="10" name="image1.jpeg">
            <a:extLst>
              <a:ext uri="{FF2B5EF4-FFF2-40B4-BE49-F238E27FC236}">
                <a16:creationId xmlns:a16="http://schemas.microsoft.com/office/drawing/2014/main" id="{3709FEC6-4EDE-427B-B853-9E2CFB22BE46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54132" y="1476905"/>
            <a:ext cx="1435735" cy="6502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aritablegivlogo_rg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68" y="4020"/>
            <a:ext cx="5233238" cy="130831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1143000"/>
            <a:ext cx="9144000" cy="9313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1202267"/>
            <a:ext cx="9144000" cy="9313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6705600"/>
            <a:ext cx="9144000" cy="9313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764867"/>
            <a:ext cx="9144000" cy="9313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538236-93EB-4BFE-B28D-59A0A5BA2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E8830A78-0564-48F6-BBAC-F31C2C6D24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43790" y="1780674"/>
            <a:ext cx="6102416" cy="4576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3053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aritablegivlogo_rg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468" y="4020"/>
            <a:ext cx="5233238" cy="130831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1143000"/>
            <a:ext cx="9144000" cy="9313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1202267"/>
            <a:ext cx="9144000" cy="9313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6705600"/>
            <a:ext cx="9144000" cy="9313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764867"/>
            <a:ext cx="9144000" cy="9313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FC86911-3C5D-43DA-A8C4-8227AFC5F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AF92222-DD0C-45D2-945D-A3E9E575D7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Families in Greater Boston have exchanged an estimated $1,915,983 worth of goods and services, with:</a:t>
            </a:r>
          </a:p>
          <a:p>
            <a:r>
              <a:rPr lang="en-US" dirty="0"/>
              <a:t>$1,241,654 given</a:t>
            </a:r>
          </a:p>
          <a:p>
            <a:r>
              <a:rPr lang="en-US" dirty="0"/>
              <a:t>$674,329 received</a:t>
            </a:r>
          </a:p>
          <a:p>
            <a:r>
              <a:rPr lang="en-US" dirty="0"/>
              <a:t>$2,161 = average exchanged per family</a:t>
            </a:r>
          </a:p>
          <a:p>
            <a:r>
              <a:rPr lang="en-US" dirty="0"/>
              <a:t>$1,414 = average amount families have given </a:t>
            </a:r>
          </a:p>
          <a:p>
            <a:r>
              <a:rPr lang="en-US" dirty="0"/>
              <a:t>$747 average amount families have received</a:t>
            </a:r>
          </a:p>
          <a:p>
            <a:endParaRPr lang="en-US" dirty="0"/>
          </a:p>
        </p:txBody>
      </p:sp>
      <p:pic>
        <p:nvPicPr>
          <p:cNvPr id="10" name="image1.jpeg">
            <a:extLst>
              <a:ext uri="{FF2B5EF4-FFF2-40B4-BE49-F238E27FC236}">
                <a16:creationId xmlns:a16="http://schemas.microsoft.com/office/drawing/2014/main" id="{F142EE79-8524-4EF9-A84E-513543DE2721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593305" y="2983832"/>
            <a:ext cx="1738146" cy="875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291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aritablegivlogo_rg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468" y="4020"/>
            <a:ext cx="5233238" cy="130831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1143000"/>
            <a:ext cx="9144000" cy="9313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1202267"/>
            <a:ext cx="9144000" cy="9313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6705600"/>
            <a:ext cx="9144000" cy="9313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764867"/>
            <a:ext cx="9144000" cy="9313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2882C3E-E15D-4E37-A772-E9AF636732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2291" y="1732547"/>
            <a:ext cx="6025414" cy="4530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05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aritablegivlogo_rg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468" y="4020"/>
            <a:ext cx="5233238" cy="130831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1143000"/>
            <a:ext cx="9144000" cy="9313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1202267"/>
            <a:ext cx="9144000" cy="9313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6705600"/>
            <a:ext cx="9144000" cy="9313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764867"/>
            <a:ext cx="9144000" cy="9313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671E2FAB-CF08-324E-84B1-01F0C0E0D9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0433" y="1382267"/>
            <a:ext cx="6808776" cy="5264066"/>
          </a:xfrm>
        </p:spPr>
      </p:pic>
    </p:spTree>
    <p:extLst>
      <p:ext uri="{BB962C8B-B14F-4D97-AF65-F5344CB8AC3E}">
        <p14:creationId xmlns:p14="http://schemas.microsoft.com/office/powerpoint/2010/main" val="42176152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aritablegivlogo_rg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468" y="4020"/>
            <a:ext cx="5233238" cy="130831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1143000"/>
            <a:ext cx="9144000" cy="9313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1202267"/>
            <a:ext cx="9144000" cy="9313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6705600"/>
            <a:ext cx="9144000" cy="9313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764867"/>
            <a:ext cx="9144000" cy="9313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C810887-D07C-3245-822F-709B09B39FE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99"/>
          <a:stretch/>
        </p:blipFill>
        <p:spPr>
          <a:xfrm>
            <a:off x="587389" y="1750125"/>
            <a:ext cx="7969221" cy="480730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440891C-95C4-1C42-8A24-A8B095C1CD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26154" y="1214459"/>
            <a:ext cx="3691689" cy="736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6866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aritablegivlogo_rg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468" y="4020"/>
            <a:ext cx="5233238" cy="130831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1143000"/>
            <a:ext cx="9144000" cy="9313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1202267"/>
            <a:ext cx="9144000" cy="9313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6705600"/>
            <a:ext cx="9144000" cy="9313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764867"/>
            <a:ext cx="9144000" cy="9313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CC3BB35-BF0C-1D44-B373-C7929BAB43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0224" y="1333669"/>
            <a:ext cx="7083552" cy="5312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140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214</Words>
  <Application>Microsoft Office PowerPoint</Application>
  <PresentationFormat>On-screen Show (4:3)</PresentationFormat>
  <Paragraphs>23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Ropes &amp; Gray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Kirsten Phillips</dc:creator>
  <cp:lastModifiedBy>Jessica Taubner</cp:lastModifiedBy>
  <cp:revision>9</cp:revision>
  <dcterms:created xsi:type="dcterms:W3CDTF">2014-08-14T16:27:14Z</dcterms:created>
  <dcterms:modified xsi:type="dcterms:W3CDTF">2018-09-24T19:59:17Z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ID">
    <vt:lpwstr>False</vt:lpwstr>
  </property>
</Properties>
</file>