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57" r:id="rId3"/>
    <p:sldId id="259" r:id="rId4"/>
    <p:sldId id="260" r:id="rId5"/>
    <p:sldId id="261" r:id="rId6"/>
    <p:sldId id="264" r:id="rId7"/>
    <p:sldId id="265" r:id="rId8"/>
    <p:sldId id="26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3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2E21D9-1601-40F2-A3D4-07F5640E0C3F}" type="datetimeFigureOut">
              <a:rPr lang="en-US" smtClean="0"/>
              <a:t>9/25/2018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EB788-6F54-4181-923F-2147927F0EAB}" type="slidenum">
              <a:rPr lang="en-US" smtClean="0"/>
              <a:t>‹#›</a:t>
            </a:fld>
            <a:endParaRPr lang="en-US" dirty="0"/>
          </a:p>
        </p:txBody>
      </p:sp>
    </p:spTree>
    <p:extLst>
      <p:ext uri="{BB962C8B-B14F-4D97-AF65-F5344CB8AC3E}">
        <p14:creationId xmlns:p14="http://schemas.microsoft.com/office/powerpoint/2010/main" val="87786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2B8806-09FC-4FF6-B105-DB2104C5D95F}"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4E9C4-B440-4AC1-A641-3A732781D50F}"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8C913-DA4A-42C0-B908-0DD386DCE2FC}"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F1CDC8-2B89-4A2D-A32D-921318E76357}"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CFBA6-4ECE-44E6-A3E3-09D62A03DCBF}" type="datetime1">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FA3C4F-4CDE-4ECC-9EF3-B0D3F46D5E0D}"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468AF5-1DA5-456B-98E8-274F25A46BFB}" type="datetime1">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A24BB1-95BE-474B-8839-FDE4C3F93D75}" type="datetime1">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362B6-94D5-4101-BD2D-B27032B848DD}" type="datetime1">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925C6-F9CD-48C3-8803-12C008584934}"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7C31A-7737-4B60-B2D2-39A305E6097A}" type="datetime1">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26E6FE-34C0-A64F-AD4B-0C80B140474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79BC1-B033-4588-8B96-1E317C828F3D}" type="datetime1">
              <a:rPr lang="en-US" smtClean="0"/>
              <a:t>9/25/2018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6E6FE-34C0-A64F-AD4B-0C80B140474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lobalfooter_2.jpg"/>
          <p:cNvPicPr>
            <a:picLocks noChangeAspect="1"/>
          </p:cNvPicPr>
          <p:nvPr/>
        </p:nvPicPr>
        <p:blipFill>
          <a:blip r:embed="rId2"/>
          <a:stretch>
            <a:fillRect/>
          </a:stretch>
        </p:blipFill>
        <p:spPr>
          <a:xfrm>
            <a:off x="2855175" y="3931946"/>
            <a:ext cx="4355147" cy="1088787"/>
          </a:xfrm>
          <a:prstGeom prst="rect">
            <a:avLst/>
          </a:prstGeom>
        </p:spPr>
      </p:pic>
      <p:grpSp>
        <p:nvGrpSpPr>
          <p:cNvPr id="2" name="Group 1"/>
          <p:cNvGrpSpPr/>
          <p:nvPr/>
        </p:nvGrpSpPr>
        <p:grpSpPr>
          <a:xfrm>
            <a:off x="0" y="-1"/>
            <a:ext cx="9144001" cy="6858001"/>
            <a:chOff x="0" y="-1"/>
            <a:chExt cx="9144001" cy="6858001"/>
          </a:xfrm>
        </p:grpSpPr>
        <p:pic>
          <p:nvPicPr>
            <p:cNvPr id="5" name="Picture 4" descr="charitablegivlogo_rgb.jpg"/>
            <p:cNvPicPr>
              <a:picLocks noChangeAspect="1"/>
            </p:cNvPicPr>
            <p:nvPr/>
          </p:nvPicPr>
          <p:blipFill>
            <a:blip r:embed="rId3"/>
            <a:stretch>
              <a:fillRect/>
            </a:stretch>
          </p:blipFill>
          <p:spPr>
            <a:xfrm>
              <a:off x="0" y="1875365"/>
              <a:ext cx="9127070" cy="2281767"/>
            </a:xfrm>
            <a:prstGeom prst="rect">
              <a:avLst/>
            </a:prstGeom>
          </p:spPr>
        </p:pic>
        <p:sp>
          <p:nvSpPr>
            <p:cNvPr id="8" name="Rectangle 7"/>
            <p:cNvSpPr/>
            <p:nvPr/>
          </p:nvSpPr>
          <p:spPr>
            <a:xfrm>
              <a:off x="0" y="-1"/>
              <a:ext cx="9144000" cy="14774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p:nvSpPr>
          <p:spPr>
            <a:xfrm>
              <a:off x="1" y="4868332"/>
              <a:ext cx="9144000" cy="1989668"/>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1" y="4868332"/>
              <a:ext cx="9143999" cy="61384"/>
            </a:xfrm>
            <a:prstGeom prst="rect">
              <a:avLst/>
            </a:prstGeom>
            <a:solidFill>
              <a:schemeClr val="accent3">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itablegivlogo_rgb.jpg"/>
          <p:cNvPicPr>
            <a:picLocks noChangeAspect="1"/>
          </p:cNvPicPr>
          <p:nvPr/>
        </p:nvPicPr>
        <p:blipFill>
          <a:blip r:embed="rId2"/>
          <a:stretch>
            <a:fillRect/>
          </a:stretch>
        </p:blipFill>
        <p:spPr>
          <a:xfrm>
            <a:off x="135468" y="4020"/>
            <a:ext cx="5233238" cy="1308310"/>
          </a:xfrm>
          <a:prstGeom prst="rect">
            <a:avLst/>
          </a:prstGeom>
        </p:spPr>
      </p:pic>
      <p:sp>
        <p:nvSpPr>
          <p:cNvPr id="5" name="Rectangle 4"/>
          <p:cNvSpPr/>
          <p:nvPr/>
        </p:nvSpPr>
        <p:spPr>
          <a:xfrm>
            <a:off x="0" y="11430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12022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67056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648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47190" y="1481574"/>
            <a:ext cx="8532115" cy="5170646"/>
          </a:xfrm>
          <a:prstGeom prst="rect">
            <a:avLst/>
          </a:prstGeom>
          <a:noFill/>
        </p:spPr>
        <p:txBody>
          <a:bodyPr wrap="square" rtlCol="0">
            <a:spAutoFit/>
          </a:bodyPr>
          <a:lstStyle/>
          <a:p>
            <a:pPr>
              <a:spcAft>
                <a:spcPts val="1200"/>
              </a:spcAft>
            </a:pPr>
            <a:r>
              <a:rPr lang="en-US" sz="2200" b="1" dirty="0" smtClean="0"/>
              <a:t>Discussion Problem 1 – Family Involvement</a:t>
            </a:r>
          </a:p>
          <a:p>
            <a:pPr>
              <a:spcAft>
                <a:spcPts val="1200"/>
              </a:spcAft>
            </a:pPr>
            <a:r>
              <a:rPr lang="en-US" dirty="0" smtClean="0"/>
              <a:t>Harry </a:t>
            </a:r>
            <a:r>
              <a:rPr lang="en-US" dirty="0"/>
              <a:t>and Sally have a successful real estate development company and have amassed considerable </a:t>
            </a:r>
            <a:r>
              <a:rPr lang="en-US" dirty="0" smtClean="0"/>
              <a:t>wealth.  </a:t>
            </a:r>
            <a:r>
              <a:rPr lang="en-US" dirty="0"/>
              <a:t>They have </a:t>
            </a:r>
            <a:r>
              <a:rPr lang="en-US" dirty="0" smtClean="0"/>
              <a:t>three children and a number of grandchildren, </a:t>
            </a:r>
            <a:r>
              <a:rPr lang="en-US" dirty="0"/>
              <a:t>all of whom have been adequately provided for.  Harry and Sally </a:t>
            </a:r>
            <a:r>
              <a:rPr lang="en-US" dirty="0" smtClean="0"/>
              <a:t>feel </a:t>
            </a:r>
            <a:r>
              <a:rPr lang="en-US" dirty="0"/>
              <a:t>a need to give back to the community and would like </a:t>
            </a:r>
            <a:r>
              <a:rPr lang="en-US" dirty="0" smtClean="0"/>
              <a:t>their </a:t>
            </a:r>
            <a:r>
              <a:rPr lang="en-US" dirty="0"/>
              <a:t>nonbusiness </a:t>
            </a:r>
            <a:r>
              <a:rPr lang="en-US" dirty="0" smtClean="0"/>
              <a:t>assets to support community arts.  </a:t>
            </a:r>
            <a:r>
              <a:rPr lang="en-US" dirty="0"/>
              <a:t>There is a local arts council that has been successful in developing a local art </a:t>
            </a:r>
            <a:r>
              <a:rPr lang="en-US" dirty="0" smtClean="0"/>
              <a:t>museum.  However, the organization’s support </a:t>
            </a:r>
            <a:r>
              <a:rPr lang="en-US" dirty="0"/>
              <a:t>varies and </a:t>
            </a:r>
            <a:r>
              <a:rPr lang="en-US" dirty="0" smtClean="0"/>
              <a:t>its programs’ financial </a:t>
            </a:r>
            <a:r>
              <a:rPr lang="en-US" dirty="0"/>
              <a:t>stability </a:t>
            </a:r>
            <a:r>
              <a:rPr lang="en-US" dirty="0" smtClean="0"/>
              <a:t>is </a:t>
            </a:r>
            <a:r>
              <a:rPr lang="en-US" dirty="0"/>
              <a:t>uncertain</a:t>
            </a:r>
            <a:r>
              <a:rPr lang="en-US" dirty="0" smtClean="0"/>
              <a:t>.  It therefore could benefit greatly from Harry’s and Sally’s support.  Harry and Sally are concerned, however, that the arts council board lacks the resources and talent </a:t>
            </a:r>
            <a:r>
              <a:rPr lang="en-US" dirty="0"/>
              <a:t>necessary to handle a </a:t>
            </a:r>
            <a:r>
              <a:rPr lang="en-US" dirty="0" smtClean="0"/>
              <a:t>significant gift.  </a:t>
            </a:r>
          </a:p>
          <a:p>
            <a:r>
              <a:rPr lang="en-US" dirty="0"/>
              <a:t>Harry and Sally have asked </a:t>
            </a:r>
            <a:r>
              <a:rPr lang="en-US" dirty="0" smtClean="0"/>
              <a:t>what options are available </a:t>
            </a:r>
            <a:r>
              <a:rPr lang="en-US" dirty="0"/>
              <a:t>to them to support the arts council or any successors in perpetuity without giving control of the assets directly to the arts council</a:t>
            </a:r>
            <a:r>
              <a:rPr lang="en-US" dirty="0" smtClean="0"/>
              <a:t>.  </a:t>
            </a:r>
            <a:r>
              <a:rPr lang="en-US" dirty="0"/>
              <a:t>Because their </a:t>
            </a:r>
            <a:r>
              <a:rPr lang="en-US" dirty="0" smtClean="0"/>
              <a:t>children and grandchildren all reside </a:t>
            </a:r>
            <a:r>
              <a:rPr lang="en-US" dirty="0"/>
              <a:t>in the community and </a:t>
            </a:r>
            <a:r>
              <a:rPr lang="en-US" dirty="0" smtClean="0"/>
              <a:t>support </a:t>
            </a:r>
            <a:r>
              <a:rPr lang="en-US" dirty="0"/>
              <a:t>the arts, Harry and Sally would be amenable to an arrangement that allows future generations to be involved in continuing their philanthropic activities.  But, Harry and Sally want to ensure that the funds are always used in their community and are used only to support the arts.</a:t>
            </a:r>
          </a:p>
        </p:txBody>
      </p:sp>
      <p:sp>
        <p:nvSpPr>
          <p:cNvPr id="3" name="Slide Number Placeholder 2"/>
          <p:cNvSpPr>
            <a:spLocks noGrp="1"/>
          </p:cNvSpPr>
          <p:nvPr>
            <p:ph type="sldNum" sz="quarter" idx="12"/>
          </p:nvPr>
        </p:nvSpPr>
        <p:spPr/>
        <p:txBody>
          <a:bodyPr/>
          <a:lstStyle/>
          <a:p>
            <a:fld id="{2426E6FE-34C0-A64F-AD4B-0C80B1404745}" type="slidenum">
              <a:rPr lang="en-US" smtClean="0"/>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itablegivlogo_rgb.jpg"/>
          <p:cNvPicPr>
            <a:picLocks noChangeAspect="1"/>
          </p:cNvPicPr>
          <p:nvPr/>
        </p:nvPicPr>
        <p:blipFill>
          <a:blip r:embed="rId2"/>
          <a:stretch>
            <a:fillRect/>
          </a:stretch>
        </p:blipFill>
        <p:spPr>
          <a:xfrm>
            <a:off x="135468" y="4020"/>
            <a:ext cx="5233238" cy="1308310"/>
          </a:xfrm>
          <a:prstGeom prst="rect">
            <a:avLst/>
          </a:prstGeom>
        </p:spPr>
      </p:pic>
      <p:sp>
        <p:nvSpPr>
          <p:cNvPr id="5" name="Rectangle 4"/>
          <p:cNvSpPr/>
          <p:nvPr/>
        </p:nvSpPr>
        <p:spPr>
          <a:xfrm>
            <a:off x="0" y="11430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12022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67056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648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47190" y="1481574"/>
            <a:ext cx="8532115" cy="2739211"/>
          </a:xfrm>
          <a:prstGeom prst="rect">
            <a:avLst/>
          </a:prstGeom>
          <a:noFill/>
        </p:spPr>
        <p:txBody>
          <a:bodyPr wrap="square" rtlCol="0">
            <a:spAutoFit/>
          </a:bodyPr>
          <a:lstStyle/>
          <a:p>
            <a:pPr>
              <a:spcAft>
                <a:spcPts val="1200"/>
              </a:spcAft>
            </a:pPr>
            <a:r>
              <a:rPr lang="en-US" sz="2200" b="1" dirty="0" smtClean="0"/>
              <a:t>Discussion Problem 1 – Family Involvement</a:t>
            </a:r>
          </a:p>
          <a:p>
            <a:pPr marL="457200" lvl="0" indent="-342900">
              <a:spcAft>
                <a:spcPts val="1200"/>
              </a:spcAft>
              <a:buFont typeface="Arial" panose="020B0604020202020204" pitchFamily="34" charset="0"/>
              <a:buChar char="•"/>
            </a:pPr>
            <a:r>
              <a:rPr lang="en-US" sz="2000" b="1" dirty="0" smtClean="0"/>
              <a:t>Question 1.</a:t>
            </a:r>
            <a:r>
              <a:rPr lang="en-US" sz="2000" dirty="0" smtClean="0"/>
              <a:t>  Can </a:t>
            </a:r>
            <a:r>
              <a:rPr lang="en-US" sz="2000" dirty="0"/>
              <a:t>the objectives of Harry and Sally be met with a donor advised fund at a local community </a:t>
            </a:r>
            <a:r>
              <a:rPr lang="en-US" sz="2000" dirty="0" smtClean="0"/>
              <a:t>foundation?</a:t>
            </a:r>
          </a:p>
          <a:p>
            <a:pPr marL="457200" lvl="0" indent="-342900">
              <a:spcAft>
                <a:spcPts val="1200"/>
              </a:spcAft>
              <a:buFont typeface="Arial" panose="020B0604020202020204" pitchFamily="34" charset="0"/>
              <a:buChar char="•"/>
            </a:pPr>
            <a:r>
              <a:rPr lang="en-US" sz="2000" b="1" dirty="0" smtClean="0"/>
              <a:t>Question 2.</a:t>
            </a:r>
            <a:r>
              <a:rPr lang="en-US" sz="2000" dirty="0" smtClean="0"/>
              <a:t>  If </a:t>
            </a:r>
            <a:r>
              <a:rPr lang="en-US" sz="2000" dirty="0"/>
              <a:t>Harry and Sally wish to ensure the involvement of family in perpetuity, would a Type I supporting organization meet their </a:t>
            </a:r>
            <a:r>
              <a:rPr lang="en-US" sz="2000" dirty="0" smtClean="0"/>
              <a:t>objectives?</a:t>
            </a:r>
          </a:p>
          <a:p>
            <a:pPr marL="457200" lvl="0" indent="-342900">
              <a:buFont typeface="Arial" panose="020B0604020202020204" pitchFamily="34" charset="0"/>
              <a:buChar char="•"/>
            </a:pPr>
            <a:r>
              <a:rPr lang="en-US" sz="2000" b="1" dirty="0" smtClean="0"/>
              <a:t>Question 3.  </a:t>
            </a:r>
            <a:r>
              <a:rPr lang="en-US" sz="2000" dirty="0" smtClean="0"/>
              <a:t>Would </a:t>
            </a:r>
            <a:r>
              <a:rPr lang="en-US" sz="2000" dirty="0"/>
              <a:t>the conclusion be different if Harry and Sally would like for the charitable donee to employ one or more of their </a:t>
            </a:r>
            <a:r>
              <a:rPr lang="en-US" sz="2000" dirty="0" smtClean="0"/>
              <a:t>children?</a:t>
            </a:r>
            <a:endParaRPr lang="en-US" sz="2000" dirty="0"/>
          </a:p>
        </p:txBody>
      </p:sp>
      <p:sp>
        <p:nvSpPr>
          <p:cNvPr id="9" name="Slide Number Placeholder 8"/>
          <p:cNvSpPr>
            <a:spLocks noGrp="1"/>
          </p:cNvSpPr>
          <p:nvPr>
            <p:ph type="sldNum" sz="quarter" idx="12"/>
          </p:nvPr>
        </p:nvSpPr>
        <p:spPr/>
        <p:txBody>
          <a:bodyPr/>
          <a:lstStyle/>
          <a:p>
            <a:fld id="{2426E6FE-34C0-A64F-AD4B-0C80B1404745}" type="slidenum">
              <a:rPr lang="en-US" smtClean="0"/>
              <a:t>3</a:t>
            </a:fld>
            <a:endParaRPr lang="en-US" dirty="0"/>
          </a:p>
        </p:txBody>
      </p:sp>
    </p:spTree>
    <p:extLst>
      <p:ext uri="{BB962C8B-B14F-4D97-AF65-F5344CB8AC3E}">
        <p14:creationId xmlns:p14="http://schemas.microsoft.com/office/powerpoint/2010/main" val="1905141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itablegivlogo_rgb.jpg"/>
          <p:cNvPicPr>
            <a:picLocks noChangeAspect="1"/>
          </p:cNvPicPr>
          <p:nvPr/>
        </p:nvPicPr>
        <p:blipFill>
          <a:blip r:embed="rId2"/>
          <a:stretch>
            <a:fillRect/>
          </a:stretch>
        </p:blipFill>
        <p:spPr>
          <a:xfrm>
            <a:off x="135468" y="4020"/>
            <a:ext cx="5233238" cy="1308310"/>
          </a:xfrm>
          <a:prstGeom prst="rect">
            <a:avLst/>
          </a:prstGeom>
        </p:spPr>
      </p:pic>
      <p:sp>
        <p:nvSpPr>
          <p:cNvPr id="5" name="Rectangle 4"/>
          <p:cNvSpPr/>
          <p:nvPr/>
        </p:nvSpPr>
        <p:spPr>
          <a:xfrm>
            <a:off x="0" y="11430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12022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67056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648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47190" y="1481574"/>
            <a:ext cx="8532115" cy="4893647"/>
          </a:xfrm>
          <a:prstGeom prst="rect">
            <a:avLst/>
          </a:prstGeom>
          <a:noFill/>
        </p:spPr>
        <p:txBody>
          <a:bodyPr wrap="square" rtlCol="0">
            <a:spAutoFit/>
          </a:bodyPr>
          <a:lstStyle/>
          <a:p>
            <a:pPr>
              <a:spcAft>
                <a:spcPts val="1200"/>
              </a:spcAft>
            </a:pPr>
            <a:r>
              <a:rPr lang="en-US" sz="2200" b="1" dirty="0" smtClean="0"/>
              <a:t>Discussion Problem 2 – Funding with Closely Held Business Interests</a:t>
            </a:r>
          </a:p>
          <a:p>
            <a:pPr>
              <a:spcAft>
                <a:spcPts val="1200"/>
              </a:spcAft>
            </a:pPr>
            <a:r>
              <a:rPr lang="en-US" dirty="0"/>
              <a:t>When </a:t>
            </a:r>
            <a:r>
              <a:rPr lang="en-US" dirty="0" smtClean="0"/>
              <a:t>he </a:t>
            </a:r>
            <a:r>
              <a:rPr lang="en-US" dirty="0"/>
              <a:t>was in his 30’s, John </a:t>
            </a:r>
            <a:r>
              <a:rPr lang="en-US" dirty="0" smtClean="0"/>
              <a:t>founded </a:t>
            </a:r>
            <a:r>
              <a:rPr lang="en-US" dirty="0"/>
              <a:t>a trucking business with his brother, </a:t>
            </a:r>
            <a:r>
              <a:rPr lang="en-US" dirty="0" smtClean="0"/>
              <a:t>Bob, who </a:t>
            </a:r>
            <a:r>
              <a:rPr lang="en-US" dirty="0"/>
              <a:t>never married and has no children.  Now in his early 60’s, John’s interest in the trucking business is worth in excess of $400 million.  John has two sons and a daughter. </a:t>
            </a:r>
            <a:r>
              <a:rPr lang="en-US" dirty="0" smtClean="0"/>
              <a:t> His </a:t>
            </a:r>
            <a:r>
              <a:rPr lang="en-US" dirty="0"/>
              <a:t>daughter, who is unmarried, has worked in the business with John for 10 years. </a:t>
            </a:r>
            <a:r>
              <a:rPr lang="en-US" dirty="0" smtClean="0"/>
              <a:t> One </a:t>
            </a:r>
            <a:r>
              <a:rPr lang="en-US" dirty="0"/>
              <a:t>son is a </a:t>
            </a:r>
            <a:r>
              <a:rPr lang="en-US" dirty="0" smtClean="0"/>
              <a:t>lawyer </a:t>
            </a:r>
            <a:r>
              <a:rPr lang="en-US" dirty="0"/>
              <a:t>and the other a neurosurgeon</a:t>
            </a:r>
            <a:r>
              <a:rPr lang="en-US" dirty="0" smtClean="0"/>
              <a:t>.  John </a:t>
            </a:r>
            <a:r>
              <a:rPr lang="en-US" dirty="0"/>
              <a:t>wants to leave half of his accumulated wealth to his family, but desires to devote the other half to charitable causes.  John is not certain at this point whether his daughter will </a:t>
            </a:r>
            <a:r>
              <a:rPr lang="en-US" dirty="0" smtClean="0"/>
              <a:t>want to continue the business after John’s death, but does not want to curtail options.  </a:t>
            </a:r>
            <a:r>
              <a:rPr lang="en-US" dirty="0"/>
              <a:t>He does </a:t>
            </a:r>
            <a:r>
              <a:rPr lang="en-US" dirty="0" smtClean="0"/>
              <a:t>want </a:t>
            </a:r>
            <a:r>
              <a:rPr lang="en-US" dirty="0"/>
              <a:t>to treat his three children fairly even though two of them do not work in the business.  </a:t>
            </a:r>
            <a:endParaRPr lang="en-US" dirty="0" smtClean="0"/>
          </a:p>
          <a:p>
            <a:pPr>
              <a:spcAft>
                <a:spcPts val="1200"/>
              </a:spcAft>
            </a:pPr>
            <a:r>
              <a:rPr lang="en-US" dirty="0" smtClean="0"/>
              <a:t>John </a:t>
            </a:r>
            <a:r>
              <a:rPr lang="en-US" dirty="0"/>
              <a:t>is interested in undertaking </a:t>
            </a:r>
            <a:r>
              <a:rPr lang="en-US" dirty="0" smtClean="0"/>
              <a:t>lifetime </a:t>
            </a:r>
            <a:r>
              <a:rPr lang="en-US" dirty="0"/>
              <a:t>charitable giving, but anticipates that a substantial portion of his charitable giving will be testamentary.  His children are close and all share John’s desire to give back to the community.  He is certain that his children would be able to work together on charitable giving after he is gone.  John’s brother, who owns 50% of the </a:t>
            </a:r>
            <a:r>
              <a:rPr lang="en-US" dirty="0" smtClean="0"/>
              <a:t>business, </a:t>
            </a:r>
            <a:r>
              <a:rPr lang="en-US" dirty="0"/>
              <a:t>is close to all of John’s children </a:t>
            </a:r>
            <a:r>
              <a:rPr lang="en-US" dirty="0" smtClean="0"/>
              <a:t>and </a:t>
            </a:r>
            <a:r>
              <a:rPr lang="en-US" dirty="0"/>
              <a:t>also shares John’s charitable objectives.</a:t>
            </a:r>
          </a:p>
        </p:txBody>
      </p:sp>
      <p:sp>
        <p:nvSpPr>
          <p:cNvPr id="3" name="Slide Number Placeholder 2"/>
          <p:cNvSpPr>
            <a:spLocks noGrp="1"/>
          </p:cNvSpPr>
          <p:nvPr>
            <p:ph type="sldNum" sz="quarter" idx="12"/>
          </p:nvPr>
        </p:nvSpPr>
        <p:spPr/>
        <p:txBody>
          <a:bodyPr/>
          <a:lstStyle/>
          <a:p>
            <a:fld id="{2426E6FE-34C0-A64F-AD4B-0C80B1404745}" type="slidenum">
              <a:rPr lang="en-US" smtClean="0"/>
              <a:t>4</a:t>
            </a:fld>
            <a:endParaRPr lang="en-US" dirty="0"/>
          </a:p>
        </p:txBody>
      </p:sp>
    </p:spTree>
    <p:extLst>
      <p:ext uri="{BB962C8B-B14F-4D97-AF65-F5344CB8AC3E}">
        <p14:creationId xmlns:p14="http://schemas.microsoft.com/office/powerpoint/2010/main" val="2815487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itablegivlogo_rgb.jpg"/>
          <p:cNvPicPr>
            <a:picLocks noChangeAspect="1"/>
          </p:cNvPicPr>
          <p:nvPr/>
        </p:nvPicPr>
        <p:blipFill>
          <a:blip r:embed="rId2"/>
          <a:stretch>
            <a:fillRect/>
          </a:stretch>
        </p:blipFill>
        <p:spPr>
          <a:xfrm>
            <a:off x="135468" y="4020"/>
            <a:ext cx="5233238" cy="1308310"/>
          </a:xfrm>
          <a:prstGeom prst="rect">
            <a:avLst/>
          </a:prstGeom>
        </p:spPr>
      </p:pic>
      <p:sp>
        <p:nvSpPr>
          <p:cNvPr id="5" name="Rectangle 4"/>
          <p:cNvSpPr/>
          <p:nvPr/>
        </p:nvSpPr>
        <p:spPr>
          <a:xfrm>
            <a:off x="0" y="11430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12022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67056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648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47190" y="1481574"/>
            <a:ext cx="8532115" cy="3354765"/>
          </a:xfrm>
          <a:prstGeom prst="rect">
            <a:avLst/>
          </a:prstGeom>
          <a:noFill/>
        </p:spPr>
        <p:txBody>
          <a:bodyPr wrap="square" rtlCol="0">
            <a:spAutoFit/>
          </a:bodyPr>
          <a:lstStyle/>
          <a:p>
            <a:pPr>
              <a:spcAft>
                <a:spcPts val="1200"/>
              </a:spcAft>
            </a:pPr>
            <a:r>
              <a:rPr lang="en-US" sz="2200" b="1" dirty="0"/>
              <a:t>Discussion Problem 2 – Funding with Closely Held Business Interests</a:t>
            </a:r>
          </a:p>
          <a:p>
            <a:pPr marL="457200" lvl="0" indent="-342900">
              <a:spcAft>
                <a:spcPts val="1200"/>
              </a:spcAft>
              <a:buFont typeface="Arial" panose="020B0604020202020204" pitchFamily="34" charset="0"/>
              <a:buChar char="•"/>
            </a:pPr>
            <a:r>
              <a:rPr lang="en-US" sz="2000" b="1" dirty="0" smtClean="0"/>
              <a:t>Question 1.</a:t>
            </a:r>
            <a:r>
              <a:rPr lang="en-US" sz="2000" dirty="0" smtClean="0"/>
              <a:t>  Would </a:t>
            </a:r>
            <a:r>
              <a:rPr lang="en-US" sz="2000" dirty="0"/>
              <a:t>a private foundation be an appropriate vehicle for John’s family to carry out their philanthropy?  </a:t>
            </a:r>
            <a:r>
              <a:rPr lang="en-US" sz="2000" dirty="0" smtClean="0"/>
              <a:t>How </a:t>
            </a:r>
            <a:r>
              <a:rPr lang="en-US" sz="2000" dirty="0"/>
              <a:t>would an anticipated sale of the business either during John’s lifetime or at his death affect </a:t>
            </a:r>
            <a:r>
              <a:rPr lang="en-US" sz="2000" dirty="0" smtClean="0"/>
              <a:t>this analysis? </a:t>
            </a:r>
          </a:p>
          <a:p>
            <a:pPr marL="457200" lvl="0" indent="-342900">
              <a:spcAft>
                <a:spcPts val="1200"/>
              </a:spcAft>
              <a:buFont typeface="Arial" panose="020B0604020202020204" pitchFamily="34" charset="0"/>
              <a:buChar char="•"/>
            </a:pPr>
            <a:r>
              <a:rPr lang="en-US" sz="2000" b="1" dirty="0" smtClean="0"/>
              <a:t>Question 2.</a:t>
            </a:r>
            <a:r>
              <a:rPr lang="en-US" sz="2000" dirty="0" smtClean="0"/>
              <a:t>  If </a:t>
            </a:r>
            <a:r>
              <a:rPr lang="en-US" sz="2000" dirty="0"/>
              <a:t>the business will not be sold, could a supporting organization or donor advised fund solve any problems associated with transferring shares of a closely held business to a </a:t>
            </a:r>
            <a:r>
              <a:rPr lang="en-US" sz="2000" dirty="0" smtClean="0"/>
              <a:t>private foundation?</a:t>
            </a:r>
          </a:p>
          <a:p>
            <a:pPr marL="457200" lvl="0" indent="-342900">
              <a:spcAft>
                <a:spcPts val="1200"/>
              </a:spcAft>
              <a:buFont typeface="Arial" panose="020B0604020202020204" pitchFamily="34" charset="0"/>
              <a:buChar char="•"/>
            </a:pPr>
            <a:r>
              <a:rPr lang="en-US" sz="2000" b="1" dirty="0" smtClean="0"/>
              <a:t>Question 3.  </a:t>
            </a:r>
            <a:r>
              <a:rPr lang="en-US" sz="2000" dirty="0" smtClean="0"/>
              <a:t>Are </a:t>
            </a:r>
            <a:r>
              <a:rPr lang="en-US" sz="2000" dirty="0"/>
              <a:t>there any charitable vehicles that could enable John to achieve some tax benefits during his lifetime?  </a:t>
            </a:r>
          </a:p>
        </p:txBody>
      </p:sp>
      <p:sp>
        <p:nvSpPr>
          <p:cNvPr id="3" name="Slide Number Placeholder 2"/>
          <p:cNvSpPr>
            <a:spLocks noGrp="1"/>
          </p:cNvSpPr>
          <p:nvPr>
            <p:ph type="sldNum" sz="quarter" idx="12"/>
          </p:nvPr>
        </p:nvSpPr>
        <p:spPr/>
        <p:txBody>
          <a:bodyPr/>
          <a:lstStyle/>
          <a:p>
            <a:fld id="{2426E6FE-34C0-A64F-AD4B-0C80B1404745}" type="slidenum">
              <a:rPr lang="en-US" smtClean="0"/>
              <a:t>5</a:t>
            </a:fld>
            <a:endParaRPr lang="en-US" dirty="0"/>
          </a:p>
        </p:txBody>
      </p:sp>
    </p:spTree>
    <p:extLst>
      <p:ext uri="{BB962C8B-B14F-4D97-AF65-F5344CB8AC3E}">
        <p14:creationId xmlns:p14="http://schemas.microsoft.com/office/powerpoint/2010/main" val="2728007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itablegivlogo_rgb.jpg"/>
          <p:cNvPicPr>
            <a:picLocks noChangeAspect="1"/>
          </p:cNvPicPr>
          <p:nvPr/>
        </p:nvPicPr>
        <p:blipFill>
          <a:blip r:embed="rId2"/>
          <a:stretch>
            <a:fillRect/>
          </a:stretch>
        </p:blipFill>
        <p:spPr>
          <a:xfrm>
            <a:off x="135468" y="4020"/>
            <a:ext cx="5233238" cy="1308310"/>
          </a:xfrm>
          <a:prstGeom prst="rect">
            <a:avLst/>
          </a:prstGeom>
        </p:spPr>
      </p:pic>
      <p:sp>
        <p:nvSpPr>
          <p:cNvPr id="5" name="Rectangle 4"/>
          <p:cNvSpPr/>
          <p:nvPr/>
        </p:nvSpPr>
        <p:spPr>
          <a:xfrm>
            <a:off x="0" y="11430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12022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67056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648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47190" y="1481574"/>
            <a:ext cx="8532115" cy="4893647"/>
          </a:xfrm>
          <a:prstGeom prst="rect">
            <a:avLst/>
          </a:prstGeom>
          <a:noFill/>
        </p:spPr>
        <p:txBody>
          <a:bodyPr wrap="square" rtlCol="0">
            <a:spAutoFit/>
          </a:bodyPr>
          <a:lstStyle/>
          <a:p>
            <a:pPr>
              <a:spcAft>
                <a:spcPts val="1200"/>
              </a:spcAft>
            </a:pPr>
            <a:r>
              <a:rPr lang="en-US" sz="2200" b="1" dirty="0" smtClean="0"/>
              <a:t>Discussion Problem 3 – Charitable Activities</a:t>
            </a:r>
          </a:p>
          <a:p>
            <a:pPr>
              <a:spcAft>
                <a:spcPts val="1200"/>
              </a:spcAft>
            </a:pPr>
            <a:r>
              <a:rPr lang="en-US" dirty="0" smtClean="0"/>
              <a:t>Steve </a:t>
            </a:r>
            <a:r>
              <a:rPr lang="en-US" dirty="0"/>
              <a:t>and his wife, Mary, have been talking to their </a:t>
            </a:r>
            <a:r>
              <a:rPr lang="en-US" dirty="0" smtClean="0"/>
              <a:t>lawyer </a:t>
            </a:r>
            <a:r>
              <a:rPr lang="en-US" dirty="0"/>
              <a:t>about establishing a private foundation.  Steve retired at a relatively young age after amassing considerable wealth from the sale of a </a:t>
            </a:r>
            <a:r>
              <a:rPr lang="en-US" dirty="0" smtClean="0"/>
              <a:t>technology </a:t>
            </a:r>
            <a:r>
              <a:rPr lang="en-US" dirty="0"/>
              <a:t>company </a:t>
            </a:r>
            <a:r>
              <a:rPr lang="en-US" dirty="0" smtClean="0"/>
              <a:t>he founded.  </a:t>
            </a:r>
            <a:r>
              <a:rPr lang="en-US" dirty="0"/>
              <a:t>Steve and Mary now wish to </a:t>
            </a:r>
            <a:r>
              <a:rPr lang="en-US" dirty="0" smtClean="0"/>
              <a:t>use </a:t>
            </a:r>
            <a:r>
              <a:rPr lang="en-US" dirty="0"/>
              <a:t>their wealth to make a difference in the world.  Steve and Mary are strong proponents of education and reaped the benefits of </a:t>
            </a:r>
            <a:r>
              <a:rPr lang="en-US" dirty="0" smtClean="0"/>
              <a:t>college scholarships.  </a:t>
            </a:r>
            <a:r>
              <a:rPr lang="en-US" dirty="0"/>
              <a:t>They would like to use their foundation to provide scholarships to deserving </a:t>
            </a:r>
            <a:r>
              <a:rPr lang="en-US" dirty="0" smtClean="0"/>
              <a:t>high school seniors who </a:t>
            </a:r>
            <a:r>
              <a:rPr lang="en-US" dirty="0"/>
              <a:t>lack the financial means to attend college so that others can have the opportunities afforded them through higher education.  </a:t>
            </a:r>
            <a:endParaRPr lang="en-US" dirty="0" smtClean="0"/>
          </a:p>
          <a:p>
            <a:pPr>
              <a:spcAft>
                <a:spcPts val="1200"/>
              </a:spcAft>
            </a:pPr>
            <a:r>
              <a:rPr lang="en-US" dirty="0" smtClean="0"/>
              <a:t>Steve </a:t>
            </a:r>
            <a:r>
              <a:rPr lang="en-US" dirty="0"/>
              <a:t>and Mary understand that many private foundations make grants to other charitable organizations.  While they would like to conduct some grantmaking through the foundation (particularly to satisfy pledges they have made to </a:t>
            </a:r>
            <a:r>
              <a:rPr lang="en-US" dirty="0" smtClean="0"/>
              <a:t>universities</a:t>
            </a:r>
            <a:r>
              <a:rPr lang="en-US" dirty="0"/>
              <a:t>), they would like to devote their attention to </a:t>
            </a:r>
            <a:r>
              <a:rPr lang="en-US" dirty="0" smtClean="0"/>
              <a:t>projects </a:t>
            </a:r>
            <a:r>
              <a:rPr lang="en-US" dirty="0"/>
              <a:t>related to early education, such as the establishment of preschools in poverty-stricken </a:t>
            </a:r>
            <a:r>
              <a:rPr lang="en-US" dirty="0" smtClean="0"/>
              <a:t>communities.  They anticipate </a:t>
            </a:r>
            <a:r>
              <a:rPr lang="en-US" dirty="0"/>
              <a:t>direct involvement in these projects and expect to hire staff to assist with the operation and management of </a:t>
            </a:r>
            <a:r>
              <a:rPr lang="en-US" dirty="0" smtClean="0"/>
              <a:t>the </a:t>
            </a:r>
            <a:r>
              <a:rPr lang="en-US" dirty="0"/>
              <a:t>projects. </a:t>
            </a:r>
          </a:p>
        </p:txBody>
      </p:sp>
      <p:sp>
        <p:nvSpPr>
          <p:cNvPr id="3" name="Slide Number Placeholder 2"/>
          <p:cNvSpPr>
            <a:spLocks noGrp="1"/>
          </p:cNvSpPr>
          <p:nvPr>
            <p:ph type="sldNum" sz="quarter" idx="12"/>
          </p:nvPr>
        </p:nvSpPr>
        <p:spPr/>
        <p:txBody>
          <a:bodyPr/>
          <a:lstStyle/>
          <a:p>
            <a:fld id="{2426E6FE-34C0-A64F-AD4B-0C80B1404745}" type="slidenum">
              <a:rPr lang="en-US" smtClean="0"/>
              <a:t>6</a:t>
            </a:fld>
            <a:endParaRPr lang="en-US" dirty="0"/>
          </a:p>
        </p:txBody>
      </p:sp>
    </p:spTree>
    <p:extLst>
      <p:ext uri="{BB962C8B-B14F-4D97-AF65-F5344CB8AC3E}">
        <p14:creationId xmlns:p14="http://schemas.microsoft.com/office/powerpoint/2010/main" val="177240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itablegivlogo_rgb.jpg"/>
          <p:cNvPicPr>
            <a:picLocks noChangeAspect="1"/>
          </p:cNvPicPr>
          <p:nvPr/>
        </p:nvPicPr>
        <p:blipFill>
          <a:blip r:embed="rId2"/>
          <a:stretch>
            <a:fillRect/>
          </a:stretch>
        </p:blipFill>
        <p:spPr>
          <a:xfrm>
            <a:off x="135468" y="4020"/>
            <a:ext cx="5233238" cy="1308310"/>
          </a:xfrm>
          <a:prstGeom prst="rect">
            <a:avLst/>
          </a:prstGeom>
        </p:spPr>
      </p:pic>
      <p:sp>
        <p:nvSpPr>
          <p:cNvPr id="5" name="Rectangle 4"/>
          <p:cNvSpPr/>
          <p:nvPr/>
        </p:nvSpPr>
        <p:spPr>
          <a:xfrm>
            <a:off x="0" y="11430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12022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67056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648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47190" y="1481574"/>
            <a:ext cx="8532115" cy="4985980"/>
          </a:xfrm>
          <a:prstGeom prst="rect">
            <a:avLst/>
          </a:prstGeom>
          <a:noFill/>
        </p:spPr>
        <p:txBody>
          <a:bodyPr wrap="square" rtlCol="0">
            <a:spAutoFit/>
          </a:bodyPr>
          <a:lstStyle/>
          <a:p>
            <a:pPr>
              <a:spcAft>
                <a:spcPts val="1200"/>
              </a:spcAft>
            </a:pPr>
            <a:r>
              <a:rPr lang="en-US" sz="2200" b="1" dirty="0"/>
              <a:t>Discussion Problem </a:t>
            </a:r>
            <a:r>
              <a:rPr lang="en-US" sz="2200" b="1" dirty="0" smtClean="0"/>
              <a:t>3 </a:t>
            </a:r>
            <a:r>
              <a:rPr lang="en-US" sz="2200" b="1" dirty="0"/>
              <a:t>– Charitable Activities</a:t>
            </a:r>
          </a:p>
          <a:p>
            <a:pPr marL="457200" lvl="0" indent="-342900">
              <a:spcAft>
                <a:spcPts val="1200"/>
              </a:spcAft>
              <a:buFont typeface="Arial" panose="020B0604020202020204" pitchFamily="34" charset="0"/>
              <a:buChar char="•"/>
            </a:pPr>
            <a:r>
              <a:rPr lang="en-US" sz="2000" b="1" dirty="0" smtClean="0"/>
              <a:t>Question 1.</a:t>
            </a:r>
            <a:r>
              <a:rPr lang="en-US" sz="2000" dirty="0" smtClean="0"/>
              <a:t> </a:t>
            </a:r>
            <a:r>
              <a:rPr lang="en-US" sz="2000" dirty="0"/>
              <a:t>Given their desire to be involved directly in the charitable activities, what type of vehicle</a:t>
            </a:r>
            <a:r>
              <a:rPr lang="en-US" sz="2000" dirty="0">
                <a:solidFill>
                  <a:srgbClr val="FF0000"/>
                </a:solidFill>
              </a:rPr>
              <a:t> </a:t>
            </a:r>
            <a:r>
              <a:rPr lang="en-US" sz="2000" dirty="0"/>
              <a:t>would potentially best meet Steve and Mary’s objectives? </a:t>
            </a:r>
            <a:endParaRPr lang="en-US" sz="2000" dirty="0" smtClean="0"/>
          </a:p>
          <a:p>
            <a:pPr marL="457200" lvl="0" indent="-342900">
              <a:spcAft>
                <a:spcPts val="1200"/>
              </a:spcAft>
              <a:buFont typeface="Arial" panose="020B0604020202020204" pitchFamily="34" charset="0"/>
              <a:buChar char="•"/>
            </a:pPr>
            <a:r>
              <a:rPr lang="en-US" sz="2000" b="1" dirty="0" smtClean="0"/>
              <a:t>Question </a:t>
            </a:r>
            <a:r>
              <a:rPr lang="en-US" sz="2000" b="1" dirty="0" smtClean="0"/>
              <a:t>2.</a:t>
            </a:r>
            <a:r>
              <a:rPr lang="en-US" sz="2000" dirty="0" smtClean="0"/>
              <a:t>  If </a:t>
            </a:r>
            <a:r>
              <a:rPr lang="en-US" sz="2000" dirty="0"/>
              <a:t>Steve and Mary decide to use a private foundation, can the foundation carry on direct charitable activities</a:t>
            </a:r>
            <a:r>
              <a:rPr lang="en-US" sz="2000" dirty="0" smtClean="0"/>
              <a:t>?</a:t>
            </a:r>
          </a:p>
          <a:p>
            <a:pPr marL="457200" lvl="0" indent="-342900">
              <a:spcAft>
                <a:spcPts val="1200"/>
              </a:spcAft>
              <a:buFont typeface="Arial" panose="020B0604020202020204" pitchFamily="34" charset="0"/>
              <a:buChar char="•"/>
            </a:pPr>
            <a:r>
              <a:rPr lang="en-US" sz="2000" b="1" dirty="0" smtClean="0"/>
              <a:t>Question 3.  </a:t>
            </a:r>
            <a:r>
              <a:rPr lang="en-US" sz="2000" dirty="0" smtClean="0"/>
              <a:t>What </a:t>
            </a:r>
            <a:r>
              <a:rPr lang="en-US" sz="2000" dirty="0"/>
              <a:t>issues should be considered if Steve and Mary anticipate paying existing pledges made by them from the foundation? </a:t>
            </a:r>
          </a:p>
          <a:p>
            <a:pPr marL="457200" lvl="0" indent="-342900">
              <a:buFont typeface="Arial" panose="020B0604020202020204" pitchFamily="34" charset="0"/>
              <a:buChar char="•"/>
            </a:pPr>
            <a:r>
              <a:rPr lang="en-US" sz="2000" b="1" dirty="0" smtClean="0"/>
              <a:t>Question 4.</a:t>
            </a:r>
            <a:r>
              <a:rPr lang="en-US" sz="2000" dirty="0" smtClean="0"/>
              <a:t>  Do </a:t>
            </a:r>
            <a:r>
              <a:rPr lang="en-US" sz="2000" dirty="0"/>
              <a:t>the scholarships present any issues if the </a:t>
            </a:r>
            <a:r>
              <a:rPr lang="en-US" sz="2000" dirty="0" smtClean="0"/>
              <a:t>organization Steve and Mary establish </a:t>
            </a:r>
            <a:r>
              <a:rPr lang="en-US" sz="2000" dirty="0"/>
              <a:t>is a private foundation or a supporting organization?  What if the foundation is a private operating foundation?  Could the scholarship program be handled </a:t>
            </a:r>
            <a:r>
              <a:rPr lang="en-US" sz="2000" dirty="0" smtClean="0"/>
              <a:t>through the foundation or </a:t>
            </a:r>
            <a:r>
              <a:rPr lang="en-US" sz="2000" dirty="0"/>
              <a:t>a donor advised fund established by Steve and </a:t>
            </a:r>
            <a:r>
              <a:rPr lang="en-US" sz="2000" dirty="0" smtClean="0"/>
              <a:t>Mary?</a:t>
            </a:r>
          </a:p>
          <a:p>
            <a:pPr marL="114300" lvl="0" algn="r">
              <a:spcAft>
                <a:spcPts val="1200"/>
              </a:spcAft>
            </a:pPr>
            <a:endParaRPr lang="en-US" sz="1600" dirty="0" smtClean="0"/>
          </a:p>
        </p:txBody>
      </p:sp>
      <p:sp>
        <p:nvSpPr>
          <p:cNvPr id="3" name="Slide Number Placeholder 2"/>
          <p:cNvSpPr>
            <a:spLocks noGrp="1"/>
          </p:cNvSpPr>
          <p:nvPr>
            <p:ph type="sldNum" sz="quarter" idx="12"/>
          </p:nvPr>
        </p:nvSpPr>
        <p:spPr/>
        <p:txBody>
          <a:bodyPr/>
          <a:lstStyle/>
          <a:p>
            <a:fld id="{2426E6FE-34C0-A64F-AD4B-0C80B1404745}" type="slidenum">
              <a:rPr lang="en-US" smtClean="0"/>
              <a:t>7</a:t>
            </a:fld>
            <a:endParaRPr lang="en-US" dirty="0"/>
          </a:p>
        </p:txBody>
      </p:sp>
    </p:spTree>
    <p:extLst>
      <p:ext uri="{BB962C8B-B14F-4D97-AF65-F5344CB8AC3E}">
        <p14:creationId xmlns:p14="http://schemas.microsoft.com/office/powerpoint/2010/main" val="2430459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itablegivlogo_rgb.jpg"/>
          <p:cNvPicPr>
            <a:picLocks noChangeAspect="1"/>
          </p:cNvPicPr>
          <p:nvPr/>
        </p:nvPicPr>
        <p:blipFill>
          <a:blip r:embed="rId2"/>
          <a:stretch>
            <a:fillRect/>
          </a:stretch>
        </p:blipFill>
        <p:spPr>
          <a:xfrm>
            <a:off x="135468" y="4020"/>
            <a:ext cx="5233238" cy="1308310"/>
          </a:xfrm>
          <a:prstGeom prst="rect">
            <a:avLst/>
          </a:prstGeom>
        </p:spPr>
      </p:pic>
      <p:sp>
        <p:nvSpPr>
          <p:cNvPr id="5" name="Rectangle 4"/>
          <p:cNvSpPr/>
          <p:nvPr/>
        </p:nvSpPr>
        <p:spPr>
          <a:xfrm>
            <a:off x="0" y="11430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0" y="12022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0" y="6705600"/>
            <a:ext cx="9144000" cy="93133"/>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0" y="6764867"/>
            <a:ext cx="9144000" cy="93133"/>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p:cNvSpPr txBox="1"/>
          <p:nvPr/>
        </p:nvSpPr>
        <p:spPr>
          <a:xfrm>
            <a:off x="347190" y="1481574"/>
            <a:ext cx="8532115" cy="3354765"/>
          </a:xfrm>
          <a:prstGeom prst="rect">
            <a:avLst/>
          </a:prstGeom>
          <a:noFill/>
        </p:spPr>
        <p:txBody>
          <a:bodyPr wrap="square" rtlCol="0">
            <a:spAutoFit/>
          </a:bodyPr>
          <a:lstStyle/>
          <a:p>
            <a:pPr>
              <a:spcAft>
                <a:spcPts val="1200"/>
              </a:spcAft>
            </a:pPr>
            <a:r>
              <a:rPr lang="en-US" sz="2200" b="1" dirty="0"/>
              <a:t>Discussion Problem </a:t>
            </a:r>
            <a:r>
              <a:rPr lang="en-US" sz="2200" b="1" dirty="0" smtClean="0"/>
              <a:t>3 </a:t>
            </a:r>
            <a:r>
              <a:rPr lang="en-US" sz="2200" b="1" dirty="0"/>
              <a:t>– Charitable Activities</a:t>
            </a:r>
          </a:p>
          <a:p>
            <a:pPr marL="457200" lvl="0" indent="-342900">
              <a:spcAft>
                <a:spcPts val="1200"/>
              </a:spcAft>
              <a:buFont typeface="Arial" panose="020B0604020202020204" pitchFamily="34" charset="0"/>
              <a:buChar char="•"/>
            </a:pPr>
            <a:r>
              <a:rPr lang="en-US" sz="2000" b="1" dirty="0" smtClean="0"/>
              <a:t>Question 5.  </a:t>
            </a:r>
            <a:r>
              <a:rPr lang="en-US" sz="2000" dirty="0" smtClean="0"/>
              <a:t>Steve </a:t>
            </a:r>
            <a:r>
              <a:rPr lang="en-US" sz="2000" dirty="0"/>
              <a:t>and Mary </a:t>
            </a:r>
            <a:r>
              <a:rPr lang="en-US" sz="2000" dirty="0" smtClean="0"/>
              <a:t>decided to create </a:t>
            </a:r>
            <a:r>
              <a:rPr lang="en-US" sz="2000" dirty="0"/>
              <a:t>a private operating foundation.  Five years later, they tell </a:t>
            </a:r>
            <a:r>
              <a:rPr lang="en-US" sz="2000" dirty="0" smtClean="0"/>
              <a:t>their attorney </a:t>
            </a:r>
            <a:r>
              <a:rPr lang="en-US" sz="2000" dirty="0"/>
              <a:t>that they want to encourage (i.e., lobby) local governments to allow charter schools, invest significant sums in start-up Ed-tech companies, and otherwise support good social causes that you have told them do not qualify as ‘</a:t>
            </a:r>
            <a:r>
              <a:rPr lang="en-US" sz="2000" dirty="0" smtClean="0"/>
              <a:t>charitable.’</a:t>
            </a:r>
            <a:r>
              <a:rPr lang="en-US" sz="2000" dirty="0"/>
              <a:t>  They have also been contributing significant amounts to their foundation and making other charitable contributions, and have significant </a:t>
            </a:r>
            <a:r>
              <a:rPr lang="en-US" sz="2000" dirty="0" smtClean="0"/>
              <a:t>charitable contribution deduction carry-overs</a:t>
            </a:r>
            <a:r>
              <a:rPr lang="en-US" sz="2000" dirty="0"/>
              <a:t>.  What other vehicles should they consider</a:t>
            </a:r>
            <a:r>
              <a:rPr lang="en-US" sz="2000" dirty="0" smtClean="0"/>
              <a:t>?  </a:t>
            </a:r>
            <a:endParaRPr lang="en-US" sz="2000" dirty="0"/>
          </a:p>
        </p:txBody>
      </p:sp>
      <p:sp>
        <p:nvSpPr>
          <p:cNvPr id="3" name="Slide Number Placeholder 2"/>
          <p:cNvSpPr>
            <a:spLocks noGrp="1"/>
          </p:cNvSpPr>
          <p:nvPr>
            <p:ph type="sldNum" sz="quarter" idx="12"/>
          </p:nvPr>
        </p:nvSpPr>
        <p:spPr/>
        <p:txBody>
          <a:bodyPr/>
          <a:lstStyle/>
          <a:p>
            <a:fld id="{2426E6FE-34C0-A64F-AD4B-0C80B1404745}" type="slidenum">
              <a:rPr lang="en-US" smtClean="0"/>
              <a:t>8</a:t>
            </a:fld>
            <a:endParaRPr lang="en-US" dirty="0"/>
          </a:p>
        </p:txBody>
      </p:sp>
    </p:spTree>
    <p:extLst>
      <p:ext uri="{BB962C8B-B14F-4D97-AF65-F5344CB8AC3E}">
        <p14:creationId xmlns:p14="http://schemas.microsoft.com/office/powerpoint/2010/main" val="3188153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TotalTime>
  <Words>1030</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Ropes &amp; Gray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Kirsten Phillips</dc:creator>
  <cp:lastModifiedBy>Hertzog, Sarah Tomeo</cp:lastModifiedBy>
  <cp:revision>49</cp:revision>
  <dcterms:created xsi:type="dcterms:W3CDTF">2014-08-14T16:27:14Z</dcterms:created>
  <dcterms:modified xsi:type="dcterms:W3CDTF">2018-09-25T15:54:34Z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D">
    <vt:lpwstr>False</vt:lpwstr>
  </property>
</Properties>
</file>