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58" r:id="rId6"/>
    <p:sldId id="262" r:id="rId7"/>
    <p:sldId id="265" r:id="rId8"/>
    <p:sldId id="266" r:id="rId9"/>
    <p:sldId id="263" r:id="rId10"/>
    <p:sldId id="264" r:id="rId11"/>
    <p:sldId id="272" r:id="rId12"/>
    <p:sldId id="267" r:id="rId13"/>
    <p:sldId id="269" r:id="rId14"/>
    <p:sldId id="270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E5B"/>
    <a:srgbClr val="AD2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7"/>
    <p:restoredTop sz="94647"/>
  </p:normalViewPr>
  <p:slideViewPr>
    <p:cSldViewPr snapToGrid="0" snapToObjects="1">
      <p:cViewPr>
        <p:scale>
          <a:sx n="140" d="100"/>
          <a:sy n="140" d="100"/>
        </p:scale>
        <p:origin x="200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55C6E-B21A-574F-946C-BAE658BD5813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7ACFF-ACA8-4C4B-AAE8-79CAF067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Ali, can you add your bullets and headshot to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5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Waiting to get access to other photos from centennial to include one of you instead of this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Just trying to add a little humor here….does it work or should I take out the knowledge power part?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8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7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Ali, please fill in your key takeaways!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7ACFF-ACA8-4C4B-AAE8-79CAF067D6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4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91E3-C3C6-7144-AA72-D17B87CDF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0DEE7-32FC-704F-BB82-1F9C5EE63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5FCF-EC0A-BF4A-8257-768EC4F8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D2621-0B9F-1A42-8451-A6AC911A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134A2-E10F-6E42-8D7C-5332A269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5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E3EB-A631-C848-B758-6F607246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DB9C0-ECE9-4648-AD53-261D82524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C10DF-3AEE-4A4A-9C06-405F934A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AB109-0E2D-7B46-953B-3D83C7FB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2CB88-41EF-5545-9ADF-05543577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F2F32C-75D8-6B48-9C36-18A093954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A4CF8-197A-3642-8A44-F0049994F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5B115-5201-D84D-8EAB-5D598D22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90010-67A1-024F-904E-F3319C20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9FC15-464C-8847-A69D-00FCBE4B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7AAF-4ED7-B54E-80A7-B867D194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EF21E-4917-3349-BF1C-7D9EE541C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6BB8-5915-C64C-BDB3-B09BE09B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F3B5B-40C1-F648-87A9-18733336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D975-3445-F444-9323-4A01829A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EE24-8F6E-7C4D-888A-6A2BB74F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235D-7ADE-D346-8D76-BE0BCD0D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5ABAE-84E1-B548-9EF9-9F79AD7A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8DF71-4AD6-E84F-9441-20D3C1E8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3CDCC-237A-5A48-B73A-EE35310A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8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647DF-13D4-BB4D-991D-2C8F587D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CBEF4-4C16-9147-B205-8AB837754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485B-0A00-1B41-818B-4C1C9A07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D97F5-C3BB-E142-9731-ADAC783F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AFACF-B8AC-E544-B260-2C919471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229AF-C4EB-F945-A31F-08BF134A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2273-82C8-344B-8516-4C3AC480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3857A-963F-0343-82AD-F112AE04A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B0156-49B5-F240-92F2-B2791A4B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CA397-D76B-D54E-9E05-4F6EEB6AA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56190-CD80-E249-B470-1E873CBC5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C96139-13E0-F745-91E6-DC0AE503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7F3A6E-D5E3-3D41-82E6-9972AE50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AFF81-DA67-7840-90BA-280E0B6E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1D6A-9315-6D43-8C4D-51E9F76A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7ADEF-B538-7A42-A05C-68261284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E3156-D74E-6A41-8BE4-8F2BFECE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957BA-7310-6B40-8242-98E4F416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15FE0-2C68-8E4B-862F-25011A2D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731C1-1E74-634A-A98A-8975C40E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C01D8-5BB0-D741-9D9E-FFE37E90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00E6-959D-364E-BDEC-A91954C1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FA03D-E327-A54A-9637-380D8271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1017A-BB08-564D-8B3D-EFCAC8D44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2007E-76E0-5A4E-A3D6-1FE9E79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FB31D-6E60-E941-955F-ADC429F6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3908D-3FA5-3748-8D28-32AB75F2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2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CF94-B651-F746-85B4-06899B33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F4FB1-7451-CE41-8AAD-77084AA76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A3717-6E5F-494D-899B-24451604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532CC-3428-494E-9FDF-63E6F46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A0AC3-DD81-854B-B298-7A850E50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FD6A8-664D-C340-BC7A-D39347D3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0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AED43-670E-A240-8A00-6817EADE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9BF60-79E4-D243-85C4-261B0C3BA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1B14B-EF44-E94B-9BF7-4795E574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C0E1-BCB5-AD40-963F-C9D0CB8FF217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6923C-8731-5045-8C2C-633C67313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EDBE9-9A05-7A4B-8D24-E189B8C2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F9E5-4CB1-0A48-AD55-FB0C56DE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7794-4497-9541-961F-55CD02563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564" y="1784514"/>
            <a:ext cx="10026869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 Intergenerational Conversation </a:t>
            </a:r>
            <a:br>
              <a:rPr lang="en-US" dirty="0"/>
            </a:br>
            <a:r>
              <a:rPr lang="en-US" dirty="0"/>
              <a:t>about </a:t>
            </a:r>
            <a:br>
              <a:rPr lang="en-US" dirty="0"/>
            </a:br>
            <a:r>
              <a:rPr lang="en-US" dirty="0"/>
              <a:t>Power and Privilege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00E01-6452-B14B-8475-F73825D78532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DAD64-FE51-B644-AFD2-867337F6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06" y="4172114"/>
            <a:ext cx="2150184" cy="2150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22E32-CD07-D04F-B2D8-ABE0D019EAE5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9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E723DC-C716-A74D-9B22-299AE7971A66}"/>
              </a:ext>
            </a:extLst>
          </p:cNvPr>
          <p:cNvCxnSpPr>
            <a:cxnSpLocks/>
          </p:cNvCxnSpPr>
          <p:nvPr/>
        </p:nvCxnSpPr>
        <p:spPr>
          <a:xfrm>
            <a:off x="9509760" y="5219996"/>
            <a:ext cx="1061590" cy="6358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8079EF-BD89-0042-A6EA-A95914325943}"/>
              </a:ext>
            </a:extLst>
          </p:cNvPr>
          <p:cNvCxnSpPr>
            <a:cxnSpLocks/>
          </p:cNvCxnSpPr>
          <p:nvPr/>
        </p:nvCxnSpPr>
        <p:spPr>
          <a:xfrm flipV="1">
            <a:off x="9509760" y="5219997"/>
            <a:ext cx="1069145" cy="57112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B0605E-3A5B-3149-ACD4-1C15376F2E46}"/>
              </a:ext>
            </a:extLst>
          </p:cNvPr>
          <p:cNvGrpSpPr/>
          <p:nvPr/>
        </p:nvGrpSpPr>
        <p:grpSpPr>
          <a:xfrm>
            <a:off x="643467" y="988991"/>
            <a:ext cx="10905066" cy="5557325"/>
            <a:chOff x="643467" y="988991"/>
            <a:chExt cx="10905066" cy="55573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1B9EE0-EE2F-8A40-97AF-173B5AC4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988991"/>
              <a:ext cx="10905066" cy="48800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AA73C0-D8A8-3340-9852-C74FED13C00B}"/>
                </a:ext>
              </a:extLst>
            </p:cNvPr>
            <p:cNvSpPr txBox="1"/>
            <p:nvPr/>
          </p:nvSpPr>
          <p:spPr>
            <a:xfrm rot="608937">
              <a:off x="9086668" y="5838430"/>
              <a:ext cx="1907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PortagoITC TT" pitchFamily="2" charset="0"/>
                </a:rPr>
                <a:t>JUSTICE!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175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40E41B-2B7A-6441-BD71-C524DEC77F8F}"/>
              </a:ext>
            </a:extLst>
          </p:cNvPr>
          <p:cNvSpPr/>
          <p:nvPr/>
        </p:nvSpPr>
        <p:spPr>
          <a:xfrm>
            <a:off x="606302" y="3113038"/>
            <a:ext cx="109793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>
                      <a:lumMod val="50000"/>
                    </a:schemeClr>
                  </a:fgClr>
                  <a:bgClr>
                    <a:schemeClr val="accent1">
                      <a:lumMod val="60000"/>
                      <a:lumOff val="4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Ask Us!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63B52-CF54-6742-A12C-3B16B0A108F8}"/>
              </a:ext>
            </a:extLst>
          </p:cNvPr>
          <p:cNvSpPr txBox="1"/>
          <p:nvPr/>
        </p:nvSpPr>
        <p:spPr>
          <a:xfrm>
            <a:off x="348140" y="374266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0183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348140" y="374266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Power &amp; Privilege – Key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7C107-0EE6-B944-A8FB-2D5FF9DB10D0}"/>
              </a:ext>
            </a:extLst>
          </p:cNvPr>
          <p:cNvSpPr txBox="1"/>
          <p:nvPr/>
        </p:nvSpPr>
        <p:spPr>
          <a:xfrm>
            <a:off x="984737" y="1730326"/>
            <a:ext cx="102131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 vulnerable and brave enough to examine your own privilege, power and unconscious bias.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445614-D685-EF49-A4B2-095FB85683E0}"/>
              </a:ext>
            </a:extLst>
          </p:cNvPr>
          <p:cNvSpPr/>
          <p:nvPr/>
        </p:nvSpPr>
        <p:spPr>
          <a:xfrm>
            <a:off x="984737" y="2992460"/>
            <a:ext cx="110994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Building an internal culture that is honest and transparent about power and privilege will translate to how we show up externally with others.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17CA6-FCED-A04E-8BF9-A226C86BE1D9}"/>
              </a:ext>
            </a:extLst>
          </p:cNvPr>
          <p:cNvSpPr/>
          <p:nvPr/>
        </p:nvSpPr>
        <p:spPr>
          <a:xfrm>
            <a:off x="984737" y="4238956"/>
            <a:ext cx="104569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 aware that we can sometimes “make up” power dynamics, especially between different generations in families.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308AB-B493-6747-9E6E-FC64AEFB1DE8}"/>
              </a:ext>
            </a:extLst>
          </p:cNvPr>
          <p:cNvSpPr/>
          <p:nvPr/>
        </p:nvSpPr>
        <p:spPr>
          <a:xfrm>
            <a:off x="984736" y="5485452"/>
            <a:ext cx="102131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Pay attention to language that is steeped in power dynamics. Language matters and should lead with an asset-based mindset.</a:t>
            </a:r>
          </a:p>
        </p:txBody>
      </p:sp>
    </p:spTree>
    <p:extLst>
      <p:ext uri="{BB962C8B-B14F-4D97-AF65-F5344CB8AC3E}">
        <p14:creationId xmlns:p14="http://schemas.microsoft.com/office/powerpoint/2010/main" val="21445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348140" y="374266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Power &amp; Privilege – Key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7C107-0EE6-B944-A8FB-2D5FF9DB10D0}"/>
              </a:ext>
            </a:extLst>
          </p:cNvPr>
          <p:cNvSpPr txBox="1"/>
          <p:nvPr/>
        </p:nvSpPr>
        <p:spPr>
          <a:xfrm>
            <a:off x="970669" y="2461845"/>
            <a:ext cx="102131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Personally reflect on at what point do you remain conscious of your privilege…and at what points in life it is important to be conscious of it.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445614-D685-EF49-A4B2-095FB85683E0}"/>
              </a:ext>
            </a:extLst>
          </p:cNvPr>
          <p:cNvSpPr/>
          <p:nvPr/>
        </p:nvSpPr>
        <p:spPr>
          <a:xfrm>
            <a:off x="970669" y="4103807"/>
            <a:ext cx="102131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+mj-lt"/>
              <a:buAutoNum type="arabicPeriod" startAt="6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With awareness of privilege and power, comes the responsibility of taking action, for whether you know it or not, you do have more power and influence.</a:t>
            </a:r>
          </a:p>
        </p:txBody>
      </p:sp>
    </p:spTree>
    <p:extLst>
      <p:ext uri="{BB962C8B-B14F-4D97-AF65-F5344CB8AC3E}">
        <p14:creationId xmlns:p14="http://schemas.microsoft.com/office/powerpoint/2010/main" val="9600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348140" y="374266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Power &amp; Privilege – Key Takeaways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17CA6-FCED-A04E-8BF9-A226C86BE1D9}"/>
              </a:ext>
            </a:extLst>
          </p:cNvPr>
          <p:cNvSpPr/>
          <p:nvPr/>
        </p:nvSpPr>
        <p:spPr>
          <a:xfrm>
            <a:off x="634401" y="1571063"/>
            <a:ext cx="109231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+mj-lt"/>
              <a:buAutoNum type="arabicPeriod" startAt="7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Lack of knowledge is okay! There are going to be knowledge gaps in this line of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where you might not be able to fully understand something. There are resources out there for you to learn as much as you can though!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585D1-5E21-584A-9DEA-A2951A75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203" y="3014237"/>
            <a:ext cx="8200731" cy="2135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2D280E-3B1A-0146-8DD8-5B85B9C645AA}"/>
              </a:ext>
            </a:extLst>
          </p:cNvPr>
          <p:cNvSpPr/>
          <p:nvPr/>
        </p:nvSpPr>
        <p:spPr>
          <a:xfrm>
            <a:off x="4520416" y="5694290"/>
            <a:ext cx="6921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i="1" dirty="0">
                <a:solidFill>
                  <a:srgbClr val="444444"/>
                </a:solidFill>
                <a:latin typeface="Open Sans"/>
              </a:rPr>
              <a:t>“Hey people with privilege, you need to be OK with making mistakes and being called out”  </a:t>
            </a:r>
            <a:r>
              <a:rPr lang="en-US" sz="1400" dirty="0">
                <a:solidFill>
                  <a:srgbClr val="444444"/>
                </a:solidFill>
                <a:latin typeface="Open Sans"/>
              </a:rPr>
              <a:t>Vu Le post, September 10, 2018</a:t>
            </a:r>
            <a:endParaRPr lang="en-US" sz="1400" i="0" u="none" strike="noStrike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56E3F0-0B4B-5B4C-9062-5EBB39B1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0" y="3437758"/>
            <a:ext cx="3078993" cy="24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7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348140" y="374266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Power &amp; Privilege – Key Takeaways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308AB-B493-6747-9E6E-FC64AEFB1DE8}"/>
              </a:ext>
            </a:extLst>
          </p:cNvPr>
          <p:cNvSpPr/>
          <p:nvPr/>
        </p:nvSpPr>
        <p:spPr>
          <a:xfrm>
            <a:off x="1205133" y="2063486"/>
            <a:ext cx="80668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8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the uncomfortable. Being called out is okay, debating is healthy, and in life you may be called out, and its okay.</a:t>
            </a:r>
          </a:p>
        </p:txBody>
      </p:sp>
      <p:pic>
        <p:nvPicPr>
          <p:cNvPr id="2050" name="Picture 2" descr="https://lh3.googleusercontent.com/dFVjZEs59v0n_n9sg8QPWQDvWvyr2IL740Ff_Dy7Zsn3RVqmVKiQe_TkpBKnXsXo9Ka_4eRjgHTD7hgZFCvtqyLNRF5v459Sd4zoBoyn6AVo25LIeWdrymFGYLAnzvDsLs3u_6CokQo">
            <a:extLst>
              <a:ext uri="{FF2B5EF4-FFF2-40B4-BE49-F238E27FC236}">
                <a16:creationId xmlns:a16="http://schemas.microsoft.com/office/drawing/2014/main" id="{35F41EF8-C11C-B44F-8084-A9A86FCA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52" y="3535680"/>
            <a:ext cx="2773680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8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B4CD0C-2BD6-F74D-8953-352D80FA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76" y="1933680"/>
            <a:ext cx="3745447" cy="37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B50D92-D175-AC40-B2E0-71A9BDCE0F95}"/>
              </a:ext>
            </a:extLst>
          </p:cNvPr>
          <p:cNvSpPr txBox="1">
            <a:spLocks/>
          </p:cNvSpPr>
          <p:nvPr/>
        </p:nvSpPr>
        <p:spPr>
          <a:xfrm>
            <a:off x="460683" y="1794195"/>
            <a:ext cx="8036203" cy="388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Generation Trustee,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Surdna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Chair of Andrus Family Program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Founding Board Member of the Andrus Family Fund – 5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Generation Fund created by 4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Generation 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Practicing Consultant in Family Philanthropy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Surdna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est. 1917 by Great Great Grandfather</a:t>
            </a:r>
          </a:p>
          <a:p>
            <a:pPr algn="l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B231B-03DA-614C-9F6B-20459202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228" y="1794195"/>
            <a:ext cx="2150184" cy="2893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EF3CA-0A12-D543-A49D-5D3D3802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228" y="4537920"/>
            <a:ext cx="2150184" cy="2150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699834" y="349134"/>
            <a:ext cx="397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 Nowlin</a:t>
            </a:r>
          </a:p>
        </p:txBody>
      </p:sp>
    </p:spTree>
    <p:extLst>
      <p:ext uri="{BB962C8B-B14F-4D97-AF65-F5344CB8AC3E}">
        <p14:creationId xmlns:p14="http://schemas.microsoft.com/office/powerpoint/2010/main" val="47895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056071-B389-FB4D-BCFB-D8E1D20553D7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A7E36B-E9A4-A240-BABF-F4B809A67667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31217-601C-7A4C-99EB-4A4F217E4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61" y="5649601"/>
            <a:ext cx="1081531" cy="1081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1081A-8158-A54D-A629-414189A76B15}"/>
              </a:ext>
            </a:extLst>
          </p:cNvPr>
          <p:cNvSpPr txBox="1"/>
          <p:nvPr/>
        </p:nvSpPr>
        <p:spPr>
          <a:xfrm>
            <a:off x="562696" y="374266"/>
            <a:ext cx="397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Emory Andrus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9AEDF-6771-1D4E-BB2A-0BEAF6DA8CC9}"/>
              </a:ext>
            </a:extLst>
          </p:cNvPr>
          <p:cNvSpPr txBox="1"/>
          <p:nvPr/>
        </p:nvSpPr>
        <p:spPr>
          <a:xfrm>
            <a:off x="938792" y="1784228"/>
            <a:ext cx="397310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Lamplighter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Educator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Chemist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Mayor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Congressman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Philanthropist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845D69-7DE2-844D-814E-D6DF01325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1144" y="1352966"/>
            <a:ext cx="6057668" cy="45432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15DBC-5E14-9943-A4E1-72DBC615EC38}"/>
              </a:ext>
            </a:extLst>
          </p:cNvPr>
          <p:cNvSpPr txBox="1"/>
          <p:nvPr/>
        </p:nvSpPr>
        <p:spPr>
          <a:xfrm>
            <a:off x="102667" y="5697924"/>
            <a:ext cx="5993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“The Multi-Millionaire Straphanger”</a:t>
            </a:r>
          </a:p>
        </p:txBody>
      </p:sp>
    </p:spTree>
    <p:extLst>
      <p:ext uri="{BB962C8B-B14F-4D97-AF65-F5344CB8AC3E}">
        <p14:creationId xmlns:p14="http://schemas.microsoft.com/office/powerpoint/2010/main" val="182312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98 Concinnity reunion (Grandview Lodge - MN).JPG">
            <a:extLst>
              <a:ext uri="{FF2B5EF4-FFF2-40B4-BE49-F238E27FC236}">
                <a16:creationId xmlns:a16="http://schemas.microsoft.com/office/drawing/2014/main" id="{9E5DA5F2-F341-6940-B164-FFA5B6E36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97" y="-1327372"/>
            <a:ext cx="10163503" cy="8185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056071-B389-FB4D-BCFB-D8E1D20553D7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A7E36B-E9A4-A240-BABF-F4B809A67667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31217-601C-7A4C-99EB-4A4F217E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0" y="1476701"/>
            <a:ext cx="1461884" cy="1461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1081A-8158-A54D-A629-414189A76B15}"/>
              </a:ext>
            </a:extLst>
          </p:cNvPr>
          <p:cNvSpPr txBox="1"/>
          <p:nvPr/>
        </p:nvSpPr>
        <p:spPr>
          <a:xfrm>
            <a:off x="418481" y="349134"/>
            <a:ext cx="397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Andrus Family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9AEDF-6771-1D4E-BB2A-0BEAF6DA8CC9}"/>
              </a:ext>
            </a:extLst>
          </p:cNvPr>
          <p:cNvSpPr txBox="1"/>
          <p:nvPr/>
        </p:nvSpPr>
        <p:spPr>
          <a:xfrm>
            <a:off x="275240" y="3143535"/>
            <a:ext cx="1581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Nearly 500 living Andrus family members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Family branches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2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448391" y="349134"/>
            <a:ext cx="591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Andrus Family Philanthropies</a:t>
            </a:r>
          </a:p>
        </p:txBody>
      </p:sp>
      <p:pic>
        <p:nvPicPr>
          <p:cNvPr id="10" name="Picture 9" descr="AOH logo.jpg">
            <a:extLst>
              <a:ext uri="{FF2B5EF4-FFF2-40B4-BE49-F238E27FC236}">
                <a16:creationId xmlns:a16="http://schemas.microsoft.com/office/drawing/2014/main" id="{75B0A0B1-EED9-3D40-BBD2-8D525666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98" y="1626887"/>
            <a:ext cx="1988234" cy="1980281"/>
          </a:xfrm>
          <a:prstGeom prst="rect">
            <a:avLst/>
          </a:prstGeom>
        </p:spPr>
      </p:pic>
      <p:pic>
        <p:nvPicPr>
          <p:cNvPr id="11" name="Picture 10" descr="JDAM logo.JPG">
            <a:extLst>
              <a:ext uri="{FF2B5EF4-FFF2-40B4-BE49-F238E27FC236}">
                <a16:creationId xmlns:a16="http://schemas.microsoft.com/office/drawing/2014/main" id="{F7CC2930-C264-9E4B-AA50-6B6F340F8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04" y="1639766"/>
            <a:ext cx="2093878" cy="1967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79D58F-920B-3E43-A24E-75251A9FC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74" y="4247630"/>
            <a:ext cx="2934481" cy="106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7FCA4-D5C8-CB4C-A4DA-CDB722FAD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2" y="1303269"/>
            <a:ext cx="2968776" cy="2968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E443A4-737F-8146-9B9E-853038F55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" y="4097669"/>
            <a:ext cx="6468618" cy="1367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D39C15-6E67-3841-B605-94C0EFE6905C}"/>
              </a:ext>
            </a:extLst>
          </p:cNvPr>
          <p:cNvSpPr txBox="1"/>
          <p:nvPr/>
        </p:nvSpPr>
        <p:spPr>
          <a:xfrm>
            <a:off x="1518583" y="5689638"/>
            <a:ext cx="4752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2E5B"/>
                </a:solidFill>
                <a:latin typeface="Avenir Medium" panose="02000503020000020003" pitchFamily="2" charset="0"/>
              </a:rPr>
              <a:t>Andrus Youth Service Program</a:t>
            </a:r>
          </a:p>
          <a:p>
            <a:pPr algn="ctr"/>
            <a:r>
              <a:rPr lang="en-US" sz="2400" dirty="0">
                <a:solidFill>
                  <a:srgbClr val="1C2E5B"/>
                </a:solidFill>
                <a:latin typeface="Avenir Medium" panose="02000503020000020003" pitchFamily="2" charset="0"/>
              </a:rPr>
              <a:t>“AYSP”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B7B74-DD00-1848-B598-7A0ABA686F13}"/>
              </a:ext>
            </a:extLst>
          </p:cNvPr>
          <p:cNvSpPr txBox="1"/>
          <p:nvPr/>
        </p:nvSpPr>
        <p:spPr>
          <a:xfrm>
            <a:off x="6538955" y="5689638"/>
            <a:ext cx="418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2E5B"/>
                </a:solidFill>
                <a:latin typeface="Avenir Medium" panose="02000503020000020003" pitchFamily="2" charset="0"/>
              </a:rPr>
              <a:t>Board Experiential Training</a:t>
            </a:r>
          </a:p>
          <a:p>
            <a:pPr algn="ctr"/>
            <a:r>
              <a:rPr lang="en-US" sz="2400" dirty="0">
                <a:solidFill>
                  <a:srgbClr val="1C2E5B"/>
                </a:solidFill>
                <a:latin typeface="Avenir Medium" panose="02000503020000020003" pitchFamily="2" charset="0"/>
              </a:rPr>
              <a:t>“BETS”</a:t>
            </a:r>
          </a:p>
        </p:txBody>
      </p:sp>
    </p:spTree>
    <p:extLst>
      <p:ext uri="{BB962C8B-B14F-4D97-AF65-F5344CB8AC3E}">
        <p14:creationId xmlns:p14="http://schemas.microsoft.com/office/powerpoint/2010/main" val="25128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B50D92-D175-AC40-B2E0-71A9BDCE0F95}"/>
              </a:ext>
            </a:extLst>
          </p:cNvPr>
          <p:cNvSpPr txBox="1">
            <a:spLocks/>
          </p:cNvSpPr>
          <p:nvPr/>
        </p:nvSpPr>
        <p:spPr>
          <a:xfrm>
            <a:off x="737816" y="1957759"/>
            <a:ext cx="8031280" cy="4461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Generation Andrus Family Member</a:t>
            </a:r>
          </a:p>
          <a:p>
            <a:pPr marL="342900" indent="-342900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Graduate of the Andrus Youth Service Program</a:t>
            </a:r>
          </a:p>
          <a:p>
            <a:pPr marL="342900" indent="-342900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Completed two rounds of Board Executive Training (BETs)</a:t>
            </a:r>
          </a:p>
          <a:p>
            <a:pPr marL="342900" indent="-342900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Fellow for Frieda C. Fox family Foundation</a:t>
            </a:r>
          </a:p>
          <a:p>
            <a:pPr marL="342900" indent="-342900" algn="l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Student studying Kinesiology at Temple University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938985" y="370150"/>
            <a:ext cx="397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Pakradooni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h4.googleusercontent.com/IZRZXFXekJzoKsJGgO8_RhqgmyRmDEjW18WeG0jT5TGkrV8cWOS4cJeZ8TWK62YFSK_Z31jkOmpEit5ZqJG1Da6zf2moiOPrEvyp307yafoWrXGjQi2Qx-MpazoW3SSTB5c8b-InI5g">
            <a:extLst>
              <a:ext uri="{FF2B5EF4-FFF2-40B4-BE49-F238E27FC236}">
                <a16:creationId xmlns:a16="http://schemas.microsoft.com/office/drawing/2014/main" id="{910A01FB-4262-4149-AA54-EFF33970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878" y="1412085"/>
            <a:ext cx="2078075" cy="36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EF3CA-0A12-D543-A49D-5D3D3802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769" y="4507917"/>
            <a:ext cx="2150184" cy="21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367382" y="349134"/>
            <a:ext cx="52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Andrus Youth Service Program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9C59B-F26C-F544-8BCD-3606C5CE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48" y="1221319"/>
            <a:ext cx="6711930" cy="5450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69893D-6A8E-B047-B7BB-7F53700D9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2" y="3232034"/>
            <a:ext cx="4511044" cy="9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FFD02-59A9-8E48-8F02-B1E3234B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590" y="1081454"/>
            <a:ext cx="8664820" cy="5776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82B488-976A-944C-9062-ED6222BA772A}"/>
              </a:ext>
            </a:extLst>
          </p:cNvPr>
          <p:cNvSpPr/>
          <p:nvPr/>
        </p:nvSpPr>
        <p:spPr>
          <a:xfrm>
            <a:off x="0" y="0"/>
            <a:ext cx="12192000" cy="1271752"/>
          </a:xfrm>
          <a:prstGeom prst="rect">
            <a:avLst/>
          </a:prstGeom>
          <a:solidFill>
            <a:srgbClr val="1C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65CEB-34DA-0D4C-AFE6-6B91999C1CE3}"/>
              </a:ext>
            </a:extLst>
          </p:cNvPr>
          <p:cNvSpPr/>
          <p:nvPr/>
        </p:nvSpPr>
        <p:spPr>
          <a:xfrm>
            <a:off x="0" y="409899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11B57-BF69-FB48-9F12-43D73F13C4D2}"/>
              </a:ext>
            </a:extLst>
          </p:cNvPr>
          <p:cNvSpPr txBox="1"/>
          <p:nvPr/>
        </p:nvSpPr>
        <p:spPr>
          <a:xfrm>
            <a:off x="601359" y="349134"/>
            <a:ext cx="712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Experiential Training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69893D-6A8E-B047-B7BB-7F53700D9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30" y="201423"/>
            <a:ext cx="4511044" cy="953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6606A-02F3-4A46-96CF-64E9B06A5ECA}"/>
              </a:ext>
            </a:extLst>
          </p:cNvPr>
          <p:cNvSpPr txBox="1"/>
          <p:nvPr/>
        </p:nvSpPr>
        <p:spPr>
          <a:xfrm>
            <a:off x="10930598" y="2261567"/>
            <a:ext cx="1026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B</a:t>
            </a:r>
          </a:p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</a:p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</a:p>
          <a:p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6369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8A3432-E7AF-8640-B81F-138211BB7767}"/>
              </a:ext>
            </a:extLst>
          </p:cNvPr>
          <p:cNvSpPr/>
          <p:nvPr/>
        </p:nvSpPr>
        <p:spPr>
          <a:xfrm>
            <a:off x="0" y="198883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A9C640-823C-EA47-B1C8-C1A8A345C5A1}"/>
              </a:ext>
            </a:extLst>
          </p:cNvPr>
          <p:cNvGrpSpPr/>
          <p:nvPr/>
        </p:nvGrpSpPr>
        <p:grpSpPr>
          <a:xfrm>
            <a:off x="3531476" y="883989"/>
            <a:ext cx="5129048" cy="5129048"/>
            <a:chOff x="3531476" y="883989"/>
            <a:chExt cx="5129048" cy="512904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8320808-A77F-B740-B8DC-36168AA2214C}"/>
                </a:ext>
              </a:extLst>
            </p:cNvPr>
            <p:cNvSpPr/>
            <p:nvPr/>
          </p:nvSpPr>
          <p:spPr>
            <a:xfrm>
              <a:off x="3531476" y="883989"/>
              <a:ext cx="5129048" cy="51290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tx1"/>
                </a:gs>
                <a:gs pos="77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4200000" scaled="0"/>
            </a:gra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67F3D9-CCED-A14E-8DC8-B7ED5E437693}"/>
                </a:ext>
              </a:extLst>
            </p:cNvPr>
            <p:cNvSpPr txBox="1"/>
            <p:nvPr/>
          </p:nvSpPr>
          <p:spPr>
            <a:xfrm>
              <a:off x="4015515" y="2663683"/>
              <a:ext cx="45363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Phenix American" pitchFamily="2" charset="0"/>
                </a:rPr>
                <a:t>got privilege?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D21A8D3-C6A1-7E4E-8C8A-EE4D96BF97F2}"/>
              </a:ext>
            </a:extLst>
          </p:cNvPr>
          <p:cNvSpPr/>
          <p:nvPr/>
        </p:nvSpPr>
        <p:spPr>
          <a:xfrm>
            <a:off x="0" y="6195091"/>
            <a:ext cx="12192000" cy="462455"/>
          </a:xfrm>
          <a:prstGeom prst="rect">
            <a:avLst/>
          </a:prstGeom>
          <a:solidFill>
            <a:srgbClr val="AD2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42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491</Words>
  <Application>Microsoft Macintosh PowerPoint</Application>
  <PresentationFormat>Widescreen</PresentationFormat>
  <Paragraphs>67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Avenir Medium</vt:lpstr>
      <vt:lpstr>Calibri</vt:lpstr>
      <vt:lpstr>Calibri Light</vt:lpstr>
      <vt:lpstr>Open Sans</vt:lpstr>
      <vt:lpstr>Phenix American</vt:lpstr>
      <vt:lpstr>PortagoITC TT</vt:lpstr>
      <vt:lpstr>Wingdings</vt:lpstr>
      <vt:lpstr>Office Theme</vt:lpstr>
      <vt:lpstr>An Intergenerational Conversation  about  Power and Privilege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Intergenerational Conversation  about  Power and Privilege</dc:title>
  <dc:creator>Kelly Nowlin</dc:creator>
  <cp:lastModifiedBy>Kelly Nowlin</cp:lastModifiedBy>
  <cp:revision>35</cp:revision>
  <dcterms:created xsi:type="dcterms:W3CDTF">2018-09-18T19:01:02Z</dcterms:created>
  <dcterms:modified xsi:type="dcterms:W3CDTF">2018-09-20T23:37:48Z</dcterms:modified>
</cp:coreProperties>
</file>