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584" r:id="rId2"/>
    <p:sldId id="538" r:id="rId3"/>
    <p:sldId id="539" r:id="rId4"/>
    <p:sldId id="572" r:id="rId5"/>
    <p:sldId id="534" r:id="rId6"/>
    <p:sldId id="548" r:id="rId7"/>
    <p:sldId id="550" r:id="rId8"/>
    <p:sldId id="551" r:id="rId9"/>
    <p:sldId id="574" r:id="rId10"/>
    <p:sldId id="581" r:id="rId11"/>
    <p:sldId id="552" r:id="rId12"/>
    <p:sldId id="577" r:id="rId13"/>
    <p:sldId id="555" r:id="rId14"/>
    <p:sldId id="554" r:id="rId15"/>
    <p:sldId id="559" r:id="rId16"/>
    <p:sldId id="571" r:id="rId17"/>
    <p:sldId id="582" r:id="rId18"/>
    <p:sldId id="573" r:id="rId19"/>
    <p:sldId id="560" r:id="rId20"/>
    <p:sldId id="561" r:id="rId21"/>
    <p:sldId id="583" r:id="rId22"/>
    <p:sldId id="563" r:id="rId23"/>
    <p:sldId id="575" r:id="rId24"/>
    <p:sldId id="585" r:id="rId25"/>
    <p:sldId id="578" r:id="rId26"/>
    <p:sldId id="519" r:id="rId2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742" userDrawn="1">
          <p15:clr>
            <a:srgbClr val="A4A3A4"/>
          </p15:clr>
        </p15:guide>
        <p15:guide id="3" orient="horz" pos="222" userDrawn="1">
          <p15:clr>
            <a:srgbClr val="A4A3A4"/>
          </p15:clr>
        </p15:guide>
        <p15:guide id="4" pos="2880" userDrawn="1">
          <p15:clr>
            <a:srgbClr val="A4A3A4"/>
          </p15:clr>
        </p15:guide>
        <p15:guide id="5" pos="291" userDrawn="1">
          <p15:clr>
            <a:srgbClr val="A4A3A4"/>
          </p15:clr>
        </p15:guide>
        <p15:guide id="6" pos="2817" userDrawn="1">
          <p15:clr>
            <a:srgbClr val="A4A3A4"/>
          </p15:clr>
        </p15:guide>
        <p15:guide id="7" pos="2842" userDrawn="1">
          <p15:clr>
            <a:srgbClr val="A4A3A4"/>
          </p15:clr>
        </p15:guide>
        <p15:guide id="8" pos="2887" userDrawn="1">
          <p15:clr>
            <a:srgbClr val="A4A3A4"/>
          </p15:clr>
        </p15:guide>
        <p15:guide id="9" pos="3431" userDrawn="1">
          <p15:clr>
            <a:srgbClr val="A4A3A4"/>
          </p15:clr>
        </p15:guide>
        <p15:guide id="10" pos="222" userDrawn="1">
          <p15:clr>
            <a:srgbClr val="A4A3A4"/>
          </p15:clr>
        </p15:guide>
        <p15:guide id="11" pos="664"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a Wellhausen" initials="" lastIdx="9" clrIdx="0"/>
  <p:cmAuthor id="1" name="Hayden Couvillion" initials="HC" lastIdx="7"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643"/>
    <a:srgbClr val="C2BFB2"/>
    <a:srgbClr val="8C9DB8"/>
    <a:srgbClr val="D3E4EC"/>
    <a:srgbClr val="E7782F"/>
    <a:srgbClr val="AEBFCD"/>
    <a:srgbClr val="1D2E3E"/>
    <a:srgbClr val="72828E"/>
    <a:srgbClr val="6D7B81"/>
    <a:srgbClr val="1C37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61" autoAdjust="0"/>
    <p:restoredTop sz="62435" autoAdjust="0"/>
  </p:normalViewPr>
  <p:slideViewPr>
    <p:cSldViewPr snapToGrid="0" snapToObjects="1">
      <p:cViewPr varScale="1">
        <p:scale>
          <a:sx n="43" d="100"/>
          <a:sy n="43" d="100"/>
        </p:scale>
        <p:origin x="1556" y="40"/>
      </p:cViewPr>
      <p:guideLst>
        <p:guide orient="horz" pos="2160"/>
        <p:guide orient="horz" pos="742"/>
        <p:guide orient="horz" pos="222"/>
        <p:guide pos="2880"/>
        <p:guide pos="291"/>
        <p:guide pos="2817"/>
        <p:guide pos="2842"/>
        <p:guide pos="2887"/>
        <p:guide pos="3431"/>
        <p:guide pos="222"/>
        <p:guide pos="664"/>
      </p:guideLst>
    </p:cSldViewPr>
  </p:slideViewPr>
  <p:outlineViewPr>
    <p:cViewPr>
      <p:scale>
        <a:sx n="33" d="100"/>
        <a:sy n="33" d="100"/>
      </p:scale>
      <p:origin x="0" y="0"/>
    </p:cViewPr>
  </p:outlineViewPr>
  <p:notesTextViewPr>
    <p:cViewPr>
      <p:scale>
        <a:sx n="125" d="100"/>
        <a:sy n="125" d="100"/>
      </p:scale>
      <p:origin x="0" y="-10008"/>
    </p:cViewPr>
  </p:notesTextViewPr>
  <p:sorterViewPr>
    <p:cViewPr>
      <p:scale>
        <a:sx n="66" d="100"/>
        <a:sy n="66" d="100"/>
      </p:scale>
      <p:origin x="0" y="-2184"/>
    </p:cViewPr>
  </p:sorterViewPr>
  <p:notesViewPr>
    <p:cSldViewPr snapToGrid="0" snapToObjects="1">
      <p:cViewPr varScale="1">
        <p:scale>
          <a:sx n="97" d="100"/>
          <a:sy n="97" d="100"/>
        </p:scale>
        <p:origin x="4288" y="21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Share</a:t>
            </a:r>
            <a:r>
              <a:rPr lang="en-US" baseline="0" dirty="0"/>
              <a:t> of the Total Grant Amount Awarded to Each Category</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'fdn center data'!$A$7</c:f>
              <c:strCache>
                <c:ptCount val="1"/>
                <c:pt idx="0">
                  <c:v>General Support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tx>
                <c:rich>
                  <a:bodyPr/>
                  <a:lstStyle/>
                  <a:p>
                    <a:fld id="{6492BA2D-ED1E-467A-988D-3EC9F1601DBA}"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5FDA-9A42-A127-4DA7BD5DE454}"/>
                </c:ext>
              </c:extLst>
            </c:dLbl>
            <c:dLbl>
              <c:idx val="1"/>
              <c:layout/>
              <c:tx>
                <c:rich>
                  <a:bodyPr/>
                  <a:lstStyle/>
                  <a:p>
                    <a:fld id="{D49CB300-6609-4051-8C10-8F42E85094DC}"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5FDA-9A42-A127-4DA7BD5DE454}"/>
                </c:ext>
              </c:extLst>
            </c:dLbl>
            <c:dLbl>
              <c:idx val="2"/>
              <c:layout/>
              <c:tx>
                <c:rich>
                  <a:bodyPr/>
                  <a:lstStyle/>
                  <a:p>
                    <a:fld id="{630F44E7-EFDB-4B0E-AB16-BC141D6A6EFF}"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5FDA-9A42-A127-4DA7BD5DE454}"/>
                </c:ext>
              </c:extLst>
            </c:dLbl>
            <c:dLbl>
              <c:idx val="3"/>
              <c:layout/>
              <c:tx>
                <c:rich>
                  <a:bodyPr/>
                  <a:lstStyle/>
                  <a:p>
                    <a:fld id="{F9BFB603-E28E-451B-835F-6D42D8241BF8}"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5FDA-9A42-A127-4DA7BD5DE454}"/>
                </c:ext>
              </c:extLst>
            </c:dLbl>
            <c:dLbl>
              <c:idx val="4"/>
              <c:layout>
                <c:manualLayout>
                  <c:x val="-4.4706911636045496E-2"/>
                  <c:y val="-5.1067219363886085E-2"/>
                </c:manualLayout>
              </c:layout>
              <c:tx>
                <c:rich>
                  <a:bodyPr/>
                  <a:lstStyle/>
                  <a:p>
                    <a:fld id="{227D4537-BA09-4A14-BB37-933B69C448E6}"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5FDA-9A42-A127-4DA7BD5DE454}"/>
                </c:ext>
              </c:extLst>
            </c:dLbl>
            <c:dLbl>
              <c:idx val="5"/>
              <c:layout>
                <c:manualLayout>
                  <c:x val="-4.6764524804769773E-2"/>
                  <c:y val="-4.7770969276613291E-2"/>
                </c:manualLayout>
              </c:layout>
              <c:tx>
                <c:rich>
                  <a:bodyPr/>
                  <a:lstStyle/>
                  <a:p>
                    <a:fld id="{B90F4F20-E036-435F-9ECE-213360957EA3}" type="VALUE">
                      <a:rPr lang="en-US"/>
                      <a:pPr/>
                      <a:t>[VALUE]</a:t>
                    </a:fld>
                    <a:r>
                      <a:rPr lang="en-US"/>
                      <a:t>%</a:t>
                    </a:r>
                  </a:p>
                </c:rich>
              </c:tx>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5FDA-9A42-A127-4DA7BD5DE454}"/>
                </c:ext>
              </c:extLst>
            </c:dLbl>
            <c:dLbl>
              <c:idx val="6"/>
              <c:layout/>
              <c:tx>
                <c:rich>
                  <a:bodyPr/>
                  <a:lstStyle/>
                  <a:p>
                    <a:fld id="{FAF5ABB5-5B09-4DDF-8E67-010996A9FAE9}"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5FDA-9A42-A127-4DA7BD5DE454}"/>
                </c:ext>
              </c:extLst>
            </c:dLbl>
            <c:dLbl>
              <c:idx val="7"/>
              <c:layout/>
              <c:tx>
                <c:rich>
                  <a:bodyPr/>
                  <a:lstStyle/>
                  <a:p>
                    <a:fld id="{5D7C3FD5-4E7C-4204-8A96-4D642E8F6BEE}"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5FDA-9A42-A127-4DA7BD5DE454}"/>
                </c:ext>
              </c:extLst>
            </c:dLbl>
            <c:dLbl>
              <c:idx val="8"/>
              <c:layout/>
              <c:tx>
                <c:rich>
                  <a:bodyPr/>
                  <a:lstStyle/>
                  <a:p>
                    <a:fld id="{B517DA1E-4E69-4840-A1B5-EA5B891255B0}"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5FDA-9A42-A127-4DA7BD5DE454}"/>
                </c:ext>
              </c:extLst>
            </c:dLbl>
            <c:dLbl>
              <c:idx val="9"/>
              <c:layout/>
              <c:tx>
                <c:rich>
                  <a:bodyPr/>
                  <a:lstStyle/>
                  <a:p>
                    <a:fld id="{255EFB97-918A-41E1-A256-ACA96F4254CE}"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5FDA-9A42-A127-4DA7BD5DE454}"/>
                </c:ext>
              </c:extLst>
            </c:dLbl>
            <c:dLbl>
              <c:idx val="10"/>
              <c:layout/>
              <c:tx>
                <c:rich>
                  <a:bodyPr/>
                  <a:lstStyle/>
                  <a:p>
                    <a:fld id="{0599D6D3-3994-4603-86CB-50494829D1AD}"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A-5FDA-9A42-A127-4DA7BD5DE45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Lit>
              <c:formatCode>General</c:formatCode>
              <c:ptCount val="11"/>
              <c:pt idx="0">
                <c:v>2004</c:v>
              </c:pt>
              <c:pt idx="1">
                <c:v>2005</c:v>
              </c:pt>
              <c:pt idx="2">
                <c:v>2006</c:v>
              </c:pt>
              <c:pt idx="3">
                <c:v>2007</c:v>
              </c:pt>
              <c:pt idx="4">
                <c:v>2008</c:v>
              </c:pt>
              <c:pt idx="5">
                <c:v>2009</c:v>
              </c:pt>
              <c:pt idx="6">
                <c:v>2010</c:v>
              </c:pt>
              <c:pt idx="7">
                <c:v>2011</c:v>
              </c:pt>
              <c:pt idx="8">
                <c:v>2012</c:v>
              </c:pt>
              <c:pt idx="9">
                <c:v>2013</c:v>
              </c:pt>
              <c:pt idx="10">
                <c:v>2014</c:v>
              </c:pt>
            </c:numLit>
          </c:cat>
          <c:val>
            <c:numRef>
              <c:f>('fdn center data'!$B$7,'fdn center data'!$D$7,'fdn center data'!$F$7,'fdn center data'!$H$7,'fdn center data'!$J$7,'fdn center data'!$L$7,'fdn center data'!$N$7,'fdn center data'!$P$7,'fdn center data'!$R$7,'fdn center data'!$T$7,'fdn center data'!$V$7)</c:f>
              <c:numCache>
                <c:formatCode>_(* #,##0.0_);_(* \(#,##0.0\);_(* "-"??_);_(@_)</c:formatCode>
                <c:ptCount val="11"/>
                <c:pt idx="0">
                  <c:v>17.2</c:v>
                </c:pt>
                <c:pt idx="1">
                  <c:v>17.3</c:v>
                </c:pt>
                <c:pt idx="2">
                  <c:v>16.7</c:v>
                </c:pt>
                <c:pt idx="3">
                  <c:v>15.2</c:v>
                </c:pt>
                <c:pt idx="4">
                  <c:v>15.6</c:v>
                </c:pt>
                <c:pt idx="5">
                  <c:v>19.2</c:v>
                </c:pt>
                <c:pt idx="6">
                  <c:v>22.8</c:v>
                </c:pt>
                <c:pt idx="7">
                  <c:v>21.9</c:v>
                </c:pt>
                <c:pt idx="8">
                  <c:v>20.2</c:v>
                </c:pt>
                <c:pt idx="9">
                  <c:v>18.399999999999999</c:v>
                </c:pt>
                <c:pt idx="10">
                  <c:v>16.5</c:v>
                </c:pt>
              </c:numCache>
            </c:numRef>
          </c:val>
          <c:smooth val="0"/>
          <c:extLst>
            <c:ext xmlns:c16="http://schemas.microsoft.com/office/drawing/2014/chart" uri="{C3380CC4-5D6E-409C-BE32-E72D297353CC}">
              <c16:uniqueId val="{0000000B-5FDA-9A42-A127-4DA7BD5DE454}"/>
            </c:ext>
          </c:extLst>
        </c:ser>
        <c:ser>
          <c:idx val="1"/>
          <c:order val="1"/>
          <c:tx>
            <c:strRef>
              <c:f>'fdn center data'!$A$4</c:f>
              <c:strCache>
                <c:ptCount val="1"/>
                <c:pt idx="0">
                  <c:v>Capacity-Building and Technical Assistance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tx>
                <c:rich>
                  <a:bodyPr/>
                  <a:lstStyle/>
                  <a:p>
                    <a:fld id="{F9606696-2515-42C7-974C-8F66C4445AFD}"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C-5FDA-9A42-A127-4DA7BD5DE454}"/>
                </c:ext>
              </c:extLst>
            </c:dLbl>
            <c:dLbl>
              <c:idx val="1"/>
              <c:layout/>
              <c:tx>
                <c:rich>
                  <a:bodyPr/>
                  <a:lstStyle/>
                  <a:p>
                    <a:fld id="{CECAC399-FE9E-4AD0-B297-26FF89480AE3}"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5FDA-9A42-A127-4DA7BD5DE454}"/>
                </c:ext>
              </c:extLst>
            </c:dLbl>
            <c:dLbl>
              <c:idx val="2"/>
              <c:layout/>
              <c:tx>
                <c:rich>
                  <a:bodyPr/>
                  <a:lstStyle/>
                  <a:p>
                    <a:fld id="{EFFA2650-ED35-4066-A496-06C8E23B0C1F}"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E-5FDA-9A42-A127-4DA7BD5DE454}"/>
                </c:ext>
              </c:extLst>
            </c:dLbl>
            <c:dLbl>
              <c:idx val="3"/>
              <c:layout/>
              <c:tx>
                <c:rich>
                  <a:bodyPr/>
                  <a:lstStyle/>
                  <a:p>
                    <a:fld id="{B2D399AC-BD5C-43F5-B5A9-818158BF04BB}"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F-5FDA-9A42-A127-4DA7BD5DE454}"/>
                </c:ext>
              </c:extLst>
            </c:dLbl>
            <c:dLbl>
              <c:idx val="4"/>
              <c:layout/>
              <c:tx>
                <c:rich>
                  <a:bodyPr/>
                  <a:lstStyle/>
                  <a:p>
                    <a:fld id="{A23924CD-AEC7-464A-95C0-5830D6629463}"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0-5FDA-9A42-A127-4DA7BD5DE454}"/>
                </c:ext>
              </c:extLst>
            </c:dLbl>
            <c:dLbl>
              <c:idx val="5"/>
              <c:layout/>
              <c:tx>
                <c:rich>
                  <a:bodyPr/>
                  <a:lstStyle/>
                  <a:p>
                    <a:fld id="{0DB75707-A86D-4452-9248-C7651B505597}"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1-5FDA-9A42-A127-4DA7BD5DE454}"/>
                </c:ext>
              </c:extLst>
            </c:dLbl>
            <c:dLbl>
              <c:idx val="6"/>
              <c:layout/>
              <c:tx>
                <c:rich>
                  <a:bodyPr/>
                  <a:lstStyle/>
                  <a:p>
                    <a:fld id="{C0792ED9-7AC6-4E4C-8C3F-0C0A3D4E80F5}"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2-5FDA-9A42-A127-4DA7BD5DE454}"/>
                </c:ext>
              </c:extLst>
            </c:dLbl>
            <c:dLbl>
              <c:idx val="7"/>
              <c:layout/>
              <c:tx>
                <c:rich>
                  <a:bodyPr/>
                  <a:lstStyle/>
                  <a:p>
                    <a:fld id="{B5AA1457-1732-42F2-B1E5-C439CC179719}"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3-5FDA-9A42-A127-4DA7BD5DE454}"/>
                </c:ext>
              </c:extLst>
            </c:dLbl>
            <c:dLbl>
              <c:idx val="8"/>
              <c:layout/>
              <c:tx>
                <c:rich>
                  <a:bodyPr/>
                  <a:lstStyle/>
                  <a:p>
                    <a:fld id="{25DEB31D-3240-4F15-B54B-46AE6B2025B9}"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4-5FDA-9A42-A127-4DA7BD5DE454}"/>
                </c:ext>
              </c:extLst>
            </c:dLbl>
            <c:dLbl>
              <c:idx val="9"/>
              <c:layout/>
              <c:tx>
                <c:rich>
                  <a:bodyPr/>
                  <a:lstStyle/>
                  <a:p>
                    <a:fld id="{0BBE423D-062D-4BCC-B12F-7ECE65F73973}"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5-5FDA-9A42-A127-4DA7BD5DE454}"/>
                </c:ext>
              </c:extLst>
            </c:dLbl>
            <c:dLbl>
              <c:idx val="10"/>
              <c:layout/>
              <c:tx>
                <c:rich>
                  <a:bodyPr/>
                  <a:lstStyle/>
                  <a:p>
                    <a:fld id="{7B272D44-5C66-4155-9D14-C06947C38CF1}"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6-5FDA-9A42-A127-4DA7BD5DE45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Lit>
              <c:formatCode>General</c:formatCode>
              <c:ptCount val="11"/>
              <c:pt idx="0">
                <c:v>2004</c:v>
              </c:pt>
              <c:pt idx="1">
                <c:v>2005</c:v>
              </c:pt>
              <c:pt idx="2">
                <c:v>2006</c:v>
              </c:pt>
              <c:pt idx="3">
                <c:v>2007</c:v>
              </c:pt>
              <c:pt idx="4">
                <c:v>2008</c:v>
              </c:pt>
              <c:pt idx="5">
                <c:v>2009</c:v>
              </c:pt>
              <c:pt idx="6">
                <c:v>2010</c:v>
              </c:pt>
              <c:pt idx="7">
                <c:v>2011</c:v>
              </c:pt>
              <c:pt idx="8">
                <c:v>2012</c:v>
              </c:pt>
              <c:pt idx="9">
                <c:v>2013</c:v>
              </c:pt>
              <c:pt idx="10">
                <c:v>2014</c:v>
              </c:pt>
            </c:numLit>
          </c:cat>
          <c:val>
            <c:numRef>
              <c:f>('fdn center data'!$B$4,'fdn center data'!$D$4,'fdn center data'!$F$4,'fdn center data'!$H$4,'fdn center data'!$J$4,'fdn center data'!$L$4,'fdn center data'!$N$4,'fdn center data'!$P$4,'fdn center data'!$R$4,'fdn center data'!$T$4,'fdn center data'!$V$4)</c:f>
              <c:numCache>
                <c:formatCode>_(* #,##0.0_);_(* \(#,##0.0\);_(* "-"??_);_(@_)</c:formatCode>
                <c:ptCount val="11"/>
                <c:pt idx="0">
                  <c:v>12.4</c:v>
                </c:pt>
                <c:pt idx="1">
                  <c:v>14.2</c:v>
                </c:pt>
                <c:pt idx="2">
                  <c:v>12.5</c:v>
                </c:pt>
                <c:pt idx="3">
                  <c:v>11.3</c:v>
                </c:pt>
                <c:pt idx="4">
                  <c:v>11.9</c:v>
                </c:pt>
                <c:pt idx="5">
                  <c:v>11.3</c:v>
                </c:pt>
                <c:pt idx="6">
                  <c:v>13.6</c:v>
                </c:pt>
                <c:pt idx="7">
                  <c:v>11</c:v>
                </c:pt>
                <c:pt idx="8">
                  <c:v>11.8</c:v>
                </c:pt>
                <c:pt idx="9">
                  <c:v>11.1</c:v>
                </c:pt>
                <c:pt idx="10">
                  <c:v>9.6999999999999993</c:v>
                </c:pt>
              </c:numCache>
            </c:numRef>
          </c:val>
          <c:smooth val="0"/>
          <c:extLst>
            <c:ext xmlns:c16="http://schemas.microsoft.com/office/drawing/2014/chart" uri="{C3380CC4-5D6E-409C-BE32-E72D297353CC}">
              <c16:uniqueId val="{00000017-5FDA-9A42-A127-4DA7BD5DE454}"/>
            </c:ext>
          </c:extLst>
        </c:ser>
        <c:dLbls>
          <c:dLblPos val="t"/>
          <c:showLegendKey val="0"/>
          <c:showVal val="1"/>
          <c:showCatName val="0"/>
          <c:showSerName val="0"/>
          <c:showPercent val="0"/>
          <c:showBubbleSize val="0"/>
        </c:dLbls>
        <c:marker val="1"/>
        <c:smooth val="0"/>
        <c:axId val="146966056"/>
        <c:axId val="146960176"/>
      </c:lineChart>
      <c:catAx>
        <c:axId val="146966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960176"/>
        <c:crosses val="autoZero"/>
        <c:auto val="1"/>
        <c:lblAlgn val="ctr"/>
        <c:lblOffset val="100"/>
        <c:noMultiLvlLbl val="0"/>
      </c:catAx>
      <c:valAx>
        <c:axId val="146960176"/>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9660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solidFill>
    <a:ln w="6350">
      <a:solidFill>
        <a:sysClr val="windowText" lastClr="000000"/>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3" rIns="93164" bIns="46583"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64" tIns="46583" rIns="93164" bIns="46583" rtlCol="0"/>
          <a:lstStyle>
            <a:lvl1pPr algn="r">
              <a:defRPr sz="1200"/>
            </a:lvl1pPr>
          </a:lstStyle>
          <a:p>
            <a:fld id="{B36B3003-4105-3147-A85F-23D285542C61}" type="datetimeFigureOut">
              <a:rPr lang="en-US" smtClean="0"/>
              <a:pPr/>
              <a:t>9/28/2018</a:t>
            </a:fld>
            <a:endParaRPr lang="en-US"/>
          </a:p>
        </p:txBody>
      </p:sp>
      <p:sp>
        <p:nvSpPr>
          <p:cNvPr id="4" name="Footer Placeholder 3"/>
          <p:cNvSpPr>
            <a:spLocks noGrp="1"/>
          </p:cNvSpPr>
          <p:nvPr>
            <p:ph type="ftr" sz="quarter" idx="2"/>
          </p:nvPr>
        </p:nvSpPr>
        <p:spPr>
          <a:xfrm>
            <a:off x="0" y="8829966"/>
            <a:ext cx="3037840" cy="464820"/>
          </a:xfrm>
          <a:prstGeom prst="rect">
            <a:avLst/>
          </a:prstGeom>
        </p:spPr>
        <p:txBody>
          <a:bodyPr vert="horz" lIns="93164" tIns="46583" rIns="93164"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3164" tIns="46583" rIns="93164" bIns="46583" rtlCol="0" anchor="b"/>
          <a:lstStyle>
            <a:lvl1pPr algn="r">
              <a:defRPr sz="1200"/>
            </a:lvl1pPr>
          </a:lstStyle>
          <a:p>
            <a:fld id="{D5A2829E-FD6A-2F4D-B742-290D819E55A1}" type="slidenum">
              <a:rPr lang="en-US" smtClean="0"/>
              <a:pPr/>
              <a:t>‹#›</a:t>
            </a:fld>
            <a:endParaRPr lang="en-US"/>
          </a:p>
        </p:txBody>
      </p:sp>
    </p:spTree>
    <p:extLst>
      <p:ext uri="{BB962C8B-B14F-4D97-AF65-F5344CB8AC3E}">
        <p14:creationId xmlns:p14="http://schemas.microsoft.com/office/powerpoint/2010/main" val="34802891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3" rIns="93164" bIns="46583"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4" tIns="46583" rIns="93164" bIns="46583" rtlCol="0"/>
          <a:lstStyle>
            <a:lvl1pPr algn="r">
              <a:defRPr sz="1200"/>
            </a:lvl1pPr>
          </a:lstStyle>
          <a:p>
            <a:fld id="{8E4ECF02-2A62-4248-93FF-764FFEF63DBB}" type="datetimeFigureOut">
              <a:rPr lang="en-US" smtClean="0"/>
              <a:pPr/>
              <a:t>9/28/2018</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64" tIns="46583" rIns="93164" bIns="46583"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64" tIns="46583" rIns="93164"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3164" tIns="46583" rIns="93164"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164" tIns="46583" rIns="93164" bIns="46583" rtlCol="0" anchor="b"/>
          <a:lstStyle>
            <a:lvl1pPr algn="r">
              <a:defRPr sz="1200"/>
            </a:lvl1pPr>
          </a:lstStyle>
          <a:p>
            <a:fld id="{341AE133-ECAB-7944-8B54-41BA1F4D66C1}" type="slidenum">
              <a:rPr lang="en-US" smtClean="0"/>
              <a:pPr/>
              <a:t>‹#›</a:t>
            </a:fld>
            <a:endParaRPr lang="en-US"/>
          </a:p>
        </p:txBody>
      </p:sp>
    </p:spTree>
    <p:extLst>
      <p:ext uri="{BB962C8B-B14F-4D97-AF65-F5344CB8AC3E}">
        <p14:creationId xmlns:p14="http://schemas.microsoft.com/office/powerpoint/2010/main" val="5507965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7425" y="28575"/>
            <a:ext cx="2206625" cy="1655763"/>
          </a:xfrm>
        </p:spPr>
      </p:sp>
      <p:sp>
        <p:nvSpPr>
          <p:cNvPr id="3" name="Notes Placeholder 2"/>
          <p:cNvSpPr>
            <a:spLocks noGrp="1"/>
          </p:cNvSpPr>
          <p:nvPr>
            <p:ph type="body" idx="1"/>
          </p:nvPr>
        </p:nvSpPr>
        <p:spPr>
          <a:xfrm>
            <a:off x="701041" y="1430439"/>
            <a:ext cx="5608320" cy="7604092"/>
          </a:xfrm>
        </p:spPr>
        <p:txBody>
          <a:bodyPr/>
          <a:lstStyle/>
          <a:p>
            <a:r>
              <a:rPr lang="en-US" sz="2400" dirty="0"/>
              <a:t>Thanks so much for having me here today. </a:t>
            </a:r>
            <a:r>
              <a:rPr lang="en-US" sz="2400" baseline="0" dirty="0"/>
              <a:t/>
            </a:r>
            <a:br>
              <a:rPr lang="en-US" sz="2400" baseline="0" dirty="0"/>
            </a:br>
            <a:endParaRPr lang="en-US" sz="2400" dirty="0"/>
          </a:p>
          <a:p>
            <a:r>
              <a:rPr lang="en-US" sz="2400" kern="1200" dirty="0">
                <a:solidFill>
                  <a:schemeClr val="tx1"/>
                </a:solidFill>
                <a:effectLst/>
                <a:latin typeface="+mn-lt"/>
                <a:ea typeface="+mn-ea"/>
                <a:cs typeface="+mn-cs"/>
              </a:rPr>
              <a:t>I hear it all the time. “Philanthropy is broken.” Or, as Michael Porter of Harvard Business School memorably and rather inelegantly told the Economist a decade ago, “billions a year are pissed away on ineffective philanthropy.”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What comes next, inevitably, is a call to </a:t>
            </a:r>
            <a:r>
              <a:rPr lang="en-US" sz="2400" i="1" kern="1200" dirty="0">
                <a:solidFill>
                  <a:schemeClr val="tx1"/>
                </a:solidFill>
                <a:effectLst/>
                <a:latin typeface="+mn-lt"/>
                <a:ea typeface="+mn-ea"/>
                <a:cs typeface="+mn-cs"/>
              </a:rPr>
              <a:t>reinvent philanthropy</a:t>
            </a:r>
            <a:r>
              <a:rPr lang="en-US" sz="2400" kern="1200" dirty="0">
                <a:solidFill>
                  <a:schemeClr val="tx1"/>
                </a:solidFill>
                <a:effectLst/>
                <a:latin typeface="+mn-lt"/>
                <a:ea typeface="+mn-ea"/>
                <a:cs typeface="+mn-cs"/>
              </a:rPr>
              <a:t>.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Typically, the analogy suggested is to get nonprofits to act more like business, and then to inspire givers to act like investors.</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Articles that follow this basic outline are everywhere. And so are the caricatures of giving and nonprofits. </a:t>
            </a:r>
            <a:r>
              <a:rPr lang="en-US" sz="2400" kern="1200" dirty="0" err="1">
                <a:solidFill>
                  <a:schemeClr val="tx1"/>
                </a:solidFill>
                <a:effectLst/>
                <a:latin typeface="+mn-lt"/>
                <a:ea typeface="+mn-ea"/>
                <a:cs typeface="+mn-cs"/>
              </a:rPr>
              <a:t>Reddit</a:t>
            </a:r>
            <a:r>
              <a:rPr lang="en-US" sz="2400" kern="1200" dirty="0">
                <a:solidFill>
                  <a:schemeClr val="tx1"/>
                </a:solidFill>
                <a:effectLst/>
                <a:latin typeface="+mn-lt"/>
                <a:ea typeface="+mn-ea"/>
                <a:cs typeface="+mn-cs"/>
              </a:rPr>
              <a:t> cofounder Alexis Ohanian wrote this in Wired: “Let’s be real: The nonprofit model is broken. The twentieth-century way of </a:t>
            </a:r>
            <a:r>
              <a:rPr lang="en-US" sz="2400" kern="1200" dirty="0" err="1">
                <a:solidFill>
                  <a:schemeClr val="tx1"/>
                </a:solidFill>
                <a:effectLst/>
                <a:latin typeface="+mn-lt"/>
                <a:ea typeface="+mn-ea"/>
                <a:cs typeface="+mn-cs"/>
              </a:rPr>
              <a:t>guilting</a:t>
            </a:r>
            <a:r>
              <a:rPr lang="en-US" sz="2400" kern="1200" dirty="0">
                <a:solidFill>
                  <a:schemeClr val="tx1"/>
                </a:solidFill>
                <a:effectLst/>
                <a:latin typeface="+mn-lt"/>
                <a:ea typeface="+mn-ea"/>
                <a:cs typeface="+mn-cs"/>
              </a:rPr>
              <a:t> people into giving to an opaque, inefficient organization with massive overhead is no longer a viable model.”</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Harvard</a:t>
            </a:r>
            <a:r>
              <a:rPr lang="en-US" sz="2400" kern="1200" baseline="0" dirty="0">
                <a:solidFill>
                  <a:schemeClr val="tx1"/>
                </a:solidFill>
                <a:effectLst/>
                <a:latin typeface="+mn-lt"/>
                <a:ea typeface="+mn-ea"/>
                <a:cs typeface="+mn-cs"/>
              </a:rPr>
              <a:t> Business School faculty like Allen Grossman have called over</a:t>
            </a:r>
            <a:r>
              <a:rPr lang="en-US" sz="2400" kern="1200" dirty="0">
                <a:solidFill>
                  <a:schemeClr val="tx1"/>
                </a:solidFill>
                <a:effectLst/>
                <a:latin typeface="+mn-lt"/>
                <a:ea typeface="+mn-ea"/>
                <a:cs typeface="+mn-cs"/>
              </a:rPr>
              <a:t> the years</a:t>
            </a:r>
            <a:r>
              <a:rPr lang="en-US" sz="2400" kern="1200" baseline="0" dirty="0">
                <a:solidFill>
                  <a:schemeClr val="tx1"/>
                </a:solidFill>
                <a:effectLst/>
                <a:latin typeface="+mn-lt"/>
                <a:ea typeface="+mn-ea"/>
                <a:cs typeface="+mn-cs"/>
              </a:rPr>
              <a:t> for givers to “act like venture capitalists.” I never even know quite what this means. …</a:t>
            </a:r>
            <a:endParaRPr lang="en-US" sz="2400" kern="1200" dirty="0">
              <a:solidFill>
                <a:schemeClr val="tx1"/>
              </a:solidFill>
              <a:effectLst/>
              <a:latin typeface="+mn-lt"/>
              <a:ea typeface="+mn-ea"/>
              <a:cs typeface="+mn-cs"/>
            </a:endParaRP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Look, I like business, too.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I have an MBA, and I worked as a strategy consultant. I think business is crucial as an engine of growth, innovation, and employment. Maybe especially important in the context of this discussion, about giving, is that it is typically success in business that leads to the wealth that creates the opportunity for philanthropy.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It’s no overstatement to say that, without business, there would be no philanthropy.</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And yet. Ohanian is wrong. And so is Porter. And so is </a:t>
            </a:r>
            <a:r>
              <a:rPr lang="en-US" sz="2400" kern="1200" dirty="0" err="1">
                <a:solidFill>
                  <a:schemeClr val="tx1"/>
                </a:solidFill>
                <a:effectLst/>
                <a:latin typeface="+mn-lt"/>
                <a:ea typeface="+mn-ea"/>
                <a:cs typeface="+mn-cs"/>
              </a:rPr>
              <a:t>Grosssman</a:t>
            </a:r>
            <a:r>
              <a:rPr lang="en-US" sz="2400" kern="1200" dirty="0">
                <a:solidFill>
                  <a:schemeClr val="tx1"/>
                </a:solidFill>
                <a:effectLst/>
                <a:latin typeface="+mn-lt"/>
                <a:ea typeface="+mn-ea"/>
                <a:cs typeface="+mn-cs"/>
              </a:rPr>
              <a:t>.</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The calls for reinvention are generally misguided.</a:t>
            </a:r>
            <a:r>
              <a:rPr lang="en-US" sz="2400" kern="1200" baseline="0" dirty="0">
                <a:solidFill>
                  <a:schemeClr val="tx1"/>
                </a:solidFill>
                <a:effectLst/>
                <a:latin typeface="+mn-lt"/>
                <a:ea typeface="+mn-ea"/>
                <a:cs typeface="+mn-cs"/>
              </a:rPr>
              <a:t> Nonprofits are not businesses – by virtue of the simple facts that they put mission first, reinvesting their surpluses, and are so often working on the toughest challenges. Giving is not like investing – you’re not taking an ownership stake and you’re pursuing hard to measure results often in the very areas that have defied market or government solutions.</a:t>
            </a:r>
            <a:endParaRPr lang="en-US" sz="2400" kern="1200" dirty="0">
              <a:solidFill>
                <a:schemeClr val="tx1"/>
              </a:solidFill>
              <a:effectLst/>
              <a:latin typeface="+mn-lt"/>
              <a:ea typeface="+mn-ea"/>
              <a:cs typeface="+mn-cs"/>
            </a:endParaRP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Giving done right is its own unique discipline. So</a:t>
            </a:r>
            <a:r>
              <a:rPr lang="en-US" sz="2400" kern="1200" baseline="0" dirty="0">
                <a:solidFill>
                  <a:schemeClr val="tx1"/>
                </a:solidFill>
                <a:effectLst/>
                <a:latin typeface="+mn-lt"/>
                <a:ea typeface="+mn-ea"/>
                <a:cs typeface="+mn-cs"/>
              </a:rPr>
              <a:t> what does it take to do it well?</a:t>
            </a:r>
          </a:p>
          <a:p>
            <a:endParaRPr lang="en-US" sz="2400" kern="1200" baseline="0" dirty="0">
              <a:solidFill>
                <a:schemeClr val="tx1"/>
              </a:solidFill>
              <a:effectLst/>
              <a:latin typeface="+mn-lt"/>
              <a:ea typeface="+mn-ea"/>
              <a:cs typeface="+mn-cs"/>
            </a:endParaRPr>
          </a:p>
          <a:p>
            <a:r>
              <a:rPr lang="en-US" sz="2400" kern="1200" baseline="0" dirty="0">
                <a:solidFill>
                  <a:schemeClr val="tx1"/>
                </a:solidFill>
                <a:effectLst/>
                <a:latin typeface="+mn-lt"/>
                <a:ea typeface="+mn-ea"/>
                <a:cs typeface="+mn-cs"/>
              </a:rPr>
              <a:t>I will concede here that at a basic and high level it sounds like exactly what it takes to succeed in business.</a:t>
            </a:r>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1AE133-ECAB-7944-8B54-41BA1F4D66C1}" type="slidenum">
              <a:rPr lang="en-US" smtClean="0"/>
              <a:t>1</a:t>
            </a:fld>
            <a:endParaRPr lang="en-US"/>
          </a:p>
        </p:txBody>
      </p:sp>
    </p:spTree>
    <p:extLst>
      <p:ext uri="{BB962C8B-B14F-4D97-AF65-F5344CB8AC3E}">
        <p14:creationId xmlns:p14="http://schemas.microsoft.com/office/powerpoint/2010/main" val="867090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Strategy matters.</a:t>
            </a:r>
          </a:p>
          <a:p>
            <a:endParaRPr lang="en-US" sz="2400" dirty="0"/>
          </a:p>
          <a:p>
            <a:pPr defTabSz="460583"/>
            <a:r>
              <a:rPr lang="en-US" sz="2400" dirty="0"/>
              <a:t>But there is lots of bad strategy – and bad implementation of strategy….</a:t>
            </a:r>
          </a:p>
          <a:p>
            <a:endParaRPr lang="en-US" sz="2400" dirty="0"/>
          </a:p>
          <a:p>
            <a:endParaRPr lang="en-US" sz="2400" dirty="0"/>
          </a:p>
        </p:txBody>
      </p:sp>
      <p:sp>
        <p:nvSpPr>
          <p:cNvPr id="4" name="Slide Number Placeholder 3"/>
          <p:cNvSpPr>
            <a:spLocks noGrp="1"/>
          </p:cNvSpPr>
          <p:nvPr>
            <p:ph type="sldNum" sz="quarter" idx="10"/>
          </p:nvPr>
        </p:nvSpPr>
        <p:spPr/>
        <p:txBody>
          <a:bodyPr/>
          <a:lstStyle/>
          <a:p>
            <a:fld id="{341AE133-ECAB-7944-8B54-41BA1F4D66C1}" type="slidenum">
              <a:rPr lang="en-US" smtClean="0"/>
              <a:pPr/>
              <a:t>10</a:t>
            </a:fld>
            <a:endParaRPr lang="en-US"/>
          </a:p>
        </p:txBody>
      </p:sp>
    </p:spTree>
    <p:extLst>
      <p:ext uri="{BB962C8B-B14F-4D97-AF65-F5344CB8AC3E}">
        <p14:creationId xmlns:p14="http://schemas.microsoft.com/office/powerpoint/2010/main" val="1717618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3175" y="725488"/>
            <a:ext cx="4832350" cy="3624262"/>
          </a:xfrm>
        </p:spPr>
      </p:sp>
      <p:sp>
        <p:nvSpPr>
          <p:cNvPr id="3" name="Notes Placeholder 2"/>
          <p:cNvSpPr>
            <a:spLocks noGrp="1"/>
          </p:cNvSpPr>
          <p:nvPr>
            <p:ph type="body" idx="1"/>
          </p:nvPr>
        </p:nvSpPr>
        <p:spPr/>
        <p:txBody>
          <a:bodyPr/>
          <a:lstStyle/>
          <a:p>
            <a:r>
              <a:rPr lang="en-US" sz="2400" baseline="0" dirty="0"/>
              <a:t>A lot of it breaks down then givers don’t realize that it doesn’t matter how smart their strategy sounds if others don’t think so too. </a:t>
            </a:r>
          </a:p>
        </p:txBody>
      </p:sp>
      <p:sp>
        <p:nvSpPr>
          <p:cNvPr id="4" name="Slide Number Placeholder 3"/>
          <p:cNvSpPr>
            <a:spLocks noGrp="1"/>
          </p:cNvSpPr>
          <p:nvPr>
            <p:ph type="sldNum" sz="quarter" idx="10"/>
          </p:nvPr>
        </p:nvSpPr>
        <p:spPr/>
        <p:txBody>
          <a:bodyPr/>
          <a:lstStyle/>
          <a:p>
            <a:fld id="{0085F395-61B2-41B0-AA32-90EA52D9C511}" type="slidenum">
              <a:rPr lang="en-US" smtClean="0"/>
              <a:pPr/>
              <a:t>11</a:t>
            </a:fld>
            <a:endParaRPr lang="en-US"/>
          </a:p>
        </p:txBody>
      </p:sp>
    </p:spTree>
    <p:extLst>
      <p:ext uri="{BB962C8B-B14F-4D97-AF65-F5344CB8AC3E}">
        <p14:creationId xmlns:p14="http://schemas.microsoft.com/office/powerpoint/2010/main" val="358559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baseline="0" dirty="0"/>
          </a:p>
          <a:p>
            <a:r>
              <a:rPr lang="en-US" sz="2400" baseline="0" dirty="0"/>
              <a:t>Bill Gates and chickens. </a:t>
            </a:r>
            <a:r>
              <a:rPr lang="en-US" sz="2400" kern="1200" dirty="0">
                <a:solidFill>
                  <a:schemeClr val="tx1"/>
                </a:solidFill>
                <a:effectLst/>
                <a:latin typeface="+mn-lt"/>
                <a:ea typeface="+mn-ea"/>
                <a:cs typeface="+mn-cs"/>
              </a:rPr>
              <a:t>In 2016, the</a:t>
            </a:r>
            <a:r>
              <a:rPr lang="en-US" sz="2400" kern="1200" baseline="0" dirty="0">
                <a:solidFill>
                  <a:schemeClr val="tx1"/>
                </a:solidFill>
                <a:effectLst/>
                <a:latin typeface="+mn-lt"/>
                <a:ea typeface="+mn-ea"/>
                <a:cs typeface="+mn-cs"/>
              </a:rPr>
              <a:t> biggest </a:t>
            </a:r>
            <a:r>
              <a:rPr lang="en-US" sz="2400" kern="1200" baseline="0" dirty="0" smtClean="0">
                <a:solidFill>
                  <a:schemeClr val="tx1"/>
                </a:solidFill>
                <a:effectLst/>
                <a:latin typeface="+mn-lt"/>
                <a:ea typeface="+mn-ea"/>
                <a:cs typeface="+mn-cs"/>
              </a:rPr>
              <a:t>givers </a:t>
            </a:r>
            <a:r>
              <a:rPr lang="en-US" sz="2400" kern="1200" baseline="0" dirty="0">
                <a:solidFill>
                  <a:schemeClr val="tx1"/>
                </a:solidFill>
                <a:effectLst/>
                <a:latin typeface="+mn-lt"/>
                <a:ea typeface="+mn-ea"/>
                <a:cs typeface="+mn-cs"/>
              </a:rPr>
              <a:t>of them all, </a:t>
            </a:r>
            <a:r>
              <a:rPr lang="en-US" sz="2400" kern="1200" dirty="0">
                <a:solidFill>
                  <a:schemeClr val="tx1"/>
                </a:solidFill>
                <a:effectLst/>
                <a:latin typeface="+mn-lt"/>
                <a:ea typeface="+mn-ea"/>
                <a:cs typeface="+mn-cs"/>
              </a:rPr>
              <a:t>Bill &amp; Melinda Gates, decided to donate 100,000 hens in developing countries, in partnership with the nonprofit Heifer International, to combat extreme poverty. Bill Gates had written a blog post about the wisdom of raising chickens as a way out of poverty.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“It’s pretty clear to me that just about anyone who’s living in extreme poverty is better off if they have chickens. In fact, if I were in their shoes, that’s what I would do—I would raise chickens,” he wrote. In the post, he announced a new effort to give hens to developing countries. “Our foundation is betting on chickens.”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But, while the wisdom of this effort may have been clear to Gates, it wasn’t necessarily clear to everyone else. In fact, the Bolivian government rejected the help, calling it “offensive.” </a:t>
            </a:r>
            <a:endParaRPr lang="en-US" sz="2400" kern="1200" dirty="0" smtClean="0">
              <a:solidFill>
                <a:schemeClr val="tx1"/>
              </a:solidFill>
              <a:effectLst/>
              <a:latin typeface="+mn-lt"/>
              <a:ea typeface="+mn-ea"/>
              <a:cs typeface="+mn-cs"/>
            </a:endParaRPr>
          </a:p>
          <a:p>
            <a:endParaRPr lang="en-US" sz="2400" kern="1200" dirty="0" smtClean="0">
              <a:solidFill>
                <a:schemeClr val="tx1"/>
              </a:solidFill>
              <a:effectLst/>
              <a:latin typeface="+mn-lt"/>
              <a:ea typeface="+mn-ea"/>
              <a:cs typeface="+mn-cs"/>
            </a:endParaRPr>
          </a:p>
          <a:p>
            <a:r>
              <a:rPr lang="en-US" sz="2400" kern="1200" dirty="0" smtClean="0">
                <a:solidFill>
                  <a:schemeClr val="tx1"/>
                </a:solidFill>
                <a:effectLst/>
                <a:latin typeface="+mn-lt"/>
                <a:ea typeface="+mn-ea"/>
                <a:cs typeface="+mn-cs"/>
              </a:rPr>
              <a:t>Headline</a:t>
            </a:r>
            <a:r>
              <a:rPr lang="en-US" sz="2400" kern="1200" baseline="0" dirty="0" smtClean="0">
                <a:solidFill>
                  <a:schemeClr val="tx1"/>
                </a:solidFill>
                <a:effectLst/>
                <a:latin typeface="+mn-lt"/>
                <a:ea typeface="+mn-ea"/>
                <a:cs typeface="+mn-cs"/>
              </a:rPr>
              <a:t> </a:t>
            </a:r>
            <a:r>
              <a:rPr lang="en-US" sz="2400" kern="1200" baseline="0" dirty="0">
                <a:solidFill>
                  <a:schemeClr val="tx1"/>
                </a:solidFill>
                <a:effectLst/>
                <a:latin typeface="+mn-lt"/>
                <a:ea typeface="+mn-ea"/>
                <a:cs typeface="+mn-cs"/>
              </a:rPr>
              <a:t>“Cluck You.”</a:t>
            </a:r>
            <a:endParaRPr lang="en-US" sz="2400" kern="1200" dirty="0">
              <a:solidFill>
                <a:schemeClr val="tx1"/>
              </a:solidFill>
              <a:effectLst/>
              <a:latin typeface="+mn-lt"/>
              <a:ea typeface="+mn-ea"/>
              <a:cs typeface="+mn-cs"/>
            </a:endParaRP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“He does not know Bolivia’s reality to think we are living 500 years ago, in the middle of the jungle not knowing how to produce,” said César </a:t>
            </a:r>
            <a:r>
              <a:rPr lang="en-US" sz="2400" kern="1200" dirty="0" err="1">
                <a:solidFill>
                  <a:schemeClr val="tx1"/>
                </a:solidFill>
                <a:effectLst/>
                <a:latin typeface="+mn-lt"/>
                <a:ea typeface="+mn-ea"/>
                <a:cs typeface="+mn-cs"/>
              </a:rPr>
              <a:t>Cocarico</a:t>
            </a:r>
            <a:r>
              <a:rPr lang="en-US" sz="2400" kern="1200" dirty="0">
                <a:solidFill>
                  <a:schemeClr val="tx1"/>
                </a:solidFill>
                <a:effectLst/>
                <a:latin typeface="+mn-lt"/>
                <a:ea typeface="+mn-ea"/>
                <a:cs typeface="+mn-cs"/>
              </a:rPr>
              <a:t>, the country’s minister of land and rural development. “Respectfully, he should stop talking about Bolivia, and once he knows more, </a:t>
            </a:r>
            <a:r>
              <a:rPr lang="en-US" sz="2400" kern="1200" dirty="0" err="1">
                <a:solidFill>
                  <a:schemeClr val="tx1"/>
                </a:solidFill>
                <a:effectLst/>
                <a:latin typeface="+mn-lt"/>
                <a:ea typeface="+mn-ea"/>
                <a:cs typeface="+mn-cs"/>
              </a:rPr>
              <a:t>apologise</a:t>
            </a:r>
            <a:r>
              <a:rPr lang="en-US" sz="2400" kern="1200" dirty="0">
                <a:solidFill>
                  <a:schemeClr val="tx1"/>
                </a:solidFill>
                <a:effectLst/>
                <a:latin typeface="+mn-lt"/>
                <a:ea typeface="+mn-ea"/>
                <a:cs typeface="+mn-cs"/>
              </a:rPr>
              <a:t> to us.”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Givers sometimes feel like they know what’s best for those they intend to help. It’s perfectly clear to them. They’ve got </a:t>
            </a:r>
            <a:r>
              <a:rPr lang="en-US" sz="2400" i="1" kern="1200" dirty="0">
                <a:solidFill>
                  <a:schemeClr val="tx1"/>
                </a:solidFill>
                <a:effectLst/>
                <a:latin typeface="+mn-lt"/>
                <a:ea typeface="+mn-ea"/>
                <a:cs typeface="+mn-cs"/>
              </a:rPr>
              <a:t>just the thing</a:t>
            </a:r>
            <a:r>
              <a:rPr lang="en-US" sz="2400" kern="1200" dirty="0">
                <a:solidFill>
                  <a:schemeClr val="tx1"/>
                </a:solidFill>
                <a:effectLst/>
                <a:latin typeface="+mn-lt"/>
                <a:ea typeface="+mn-ea"/>
                <a:cs typeface="+mn-cs"/>
              </a:rPr>
              <a:t> to address the problem. Sometimes, they’re right. Sometimes, they’re wrong. Let’s assume that, in Bill Gates’ case, raising chickens is indeed the best thing someone living in extreme poverty can do. The problem is this: it doesn’t really matter if Gates is right if the poor people (or those who stand between the donation and the people) he intends to help don’t think so. Or if they are insulted by the suggestion.</a:t>
            </a:r>
          </a:p>
          <a:p>
            <a:endParaRPr lang="en-US" sz="2400" dirty="0"/>
          </a:p>
          <a:p>
            <a:r>
              <a:rPr lang="en-US" sz="2400" dirty="0"/>
              <a:t>Effective givers understand how important it is to listen to and learn from those on the ground. </a:t>
            </a:r>
          </a:p>
          <a:p>
            <a:endParaRPr lang="en-US" sz="2400" dirty="0"/>
          </a:p>
        </p:txBody>
      </p:sp>
      <p:sp>
        <p:nvSpPr>
          <p:cNvPr id="4" name="Slide Number Placeholder 3"/>
          <p:cNvSpPr>
            <a:spLocks noGrp="1"/>
          </p:cNvSpPr>
          <p:nvPr>
            <p:ph type="sldNum" sz="quarter" idx="10"/>
          </p:nvPr>
        </p:nvSpPr>
        <p:spPr/>
        <p:txBody>
          <a:bodyPr/>
          <a:lstStyle/>
          <a:p>
            <a:fld id="{0085F395-61B2-41B0-AA32-90EA52D9C511}" type="slidenum">
              <a:rPr lang="en-US" smtClean="0"/>
              <a:pPr/>
              <a:t>12</a:t>
            </a:fld>
            <a:endParaRPr lang="en-US" dirty="0"/>
          </a:p>
        </p:txBody>
      </p:sp>
    </p:spTree>
    <p:extLst>
      <p:ext uri="{BB962C8B-B14F-4D97-AF65-F5344CB8AC3E}">
        <p14:creationId xmlns:p14="http://schemas.microsoft.com/office/powerpoint/2010/main" val="228903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33475"/>
            <a:ext cx="4073525" cy="3055938"/>
          </a:xfrm>
        </p:spPr>
      </p:sp>
      <p:sp>
        <p:nvSpPr>
          <p:cNvPr id="3" name="Notes Placeholder 2"/>
          <p:cNvSpPr>
            <a:spLocks noGrp="1"/>
          </p:cNvSpPr>
          <p:nvPr>
            <p:ph type="body" idx="1"/>
          </p:nvPr>
        </p:nvSpPr>
        <p:spPr/>
        <p:txBody>
          <a:bodyPr/>
          <a:lstStyle/>
          <a:p>
            <a:r>
              <a:rPr lang="en-US" sz="2400" dirty="0"/>
              <a:t>We asked foundation CEOs</a:t>
            </a:r>
            <a:r>
              <a:rPr lang="en-US" sz="2400" baseline="0" dirty="0"/>
              <a:t> in 2016</a:t>
            </a:r>
            <a:r>
              <a:rPr lang="en-US" sz="2400" dirty="0"/>
              <a:t> about 24 specific practices that would unleash greater impact?  Wanted CEOs to tell us about how much promise they hold for increasing foundation impact …. </a:t>
            </a:r>
          </a:p>
          <a:p>
            <a:pPr defTabSz="921167">
              <a:defRPr/>
            </a:pPr>
            <a:endParaRPr lang="en-US" sz="2400" dirty="0"/>
          </a:p>
          <a:p>
            <a:pPr defTabSz="921167">
              <a:defRPr/>
            </a:pPr>
            <a:r>
              <a:rPr lang="en-US" sz="2400" dirty="0"/>
              <a:t>Also asked about specific practices. Impact investing. Scaling programs that work. The hot topics. 24 of them. Ones I just mentioned were not the ones seen as having the most promise for increasing foundation impact. ….</a:t>
            </a:r>
          </a:p>
          <a:p>
            <a:endParaRPr lang="en-US" sz="2400" dirty="0"/>
          </a:p>
          <a:p>
            <a:r>
              <a:rPr lang="en-US" sz="2400" dirty="0"/>
              <a:t>Much greater than impact investing for example. ….</a:t>
            </a:r>
          </a:p>
          <a:p>
            <a:endParaRPr lang="en-US" sz="2400" dirty="0"/>
          </a:p>
          <a:p>
            <a:r>
              <a:rPr lang="en-US" sz="2400" dirty="0"/>
              <a:t>Learn from those you seek to help.</a:t>
            </a:r>
          </a:p>
          <a:p>
            <a:endParaRPr lang="en-US" sz="2400" dirty="0"/>
          </a:p>
          <a:p>
            <a:r>
              <a:rPr lang="en-US" sz="2400" dirty="0"/>
              <a:t>Learn</a:t>
            </a:r>
            <a:r>
              <a:rPr lang="en-US" sz="2400" baseline="0" dirty="0"/>
              <a:t> </a:t>
            </a:r>
            <a:r>
              <a:rPr lang="en-US" sz="2400" dirty="0"/>
              <a:t>from grantees …. Grantee</a:t>
            </a:r>
            <a:r>
              <a:rPr lang="en-US" sz="2400" baseline="0" dirty="0"/>
              <a:t> surveys. Tens of thousands.</a:t>
            </a:r>
            <a:endParaRPr lang="en-US" sz="2400" dirty="0"/>
          </a:p>
          <a:p>
            <a:endParaRPr lang="en-US" sz="2400" dirty="0"/>
          </a:p>
          <a:p>
            <a:endParaRPr lang="en-US" sz="2400" dirty="0"/>
          </a:p>
        </p:txBody>
      </p:sp>
      <p:sp>
        <p:nvSpPr>
          <p:cNvPr id="4" name="Slide Number Placeholder 3"/>
          <p:cNvSpPr>
            <a:spLocks noGrp="1"/>
          </p:cNvSpPr>
          <p:nvPr>
            <p:ph type="sldNum" sz="quarter" idx="10"/>
          </p:nvPr>
        </p:nvSpPr>
        <p:spPr/>
        <p:txBody>
          <a:bodyPr/>
          <a:lstStyle/>
          <a:p>
            <a:fld id="{CBF13D51-520E-D749-8927-C6DFF696A905}" type="slidenum">
              <a:rPr lang="en-US" smtClean="0"/>
              <a:t>13</a:t>
            </a:fld>
            <a:endParaRPr lang="en-US"/>
          </a:p>
        </p:txBody>
      </p:sp>
    </p:spTree>
    <p:extLst>
      <p:ext uri="{BB962C8B-B14F-4D97-AF65-F5344CB8AC3E}">
        <p14:creationId xmlns:p14="http://schemas.microsoft.com/office/powerpoint/2010/main" val="1690938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3175" y="725488"/>
            <a:ext cx="4832350" cy="3624262"/>
          </a:xfrm>
        </p:spPr>
      </p:sp>
      <p:sp>
        <p:nvSpPr>
          <p:cNvPr id="3" name="Notes Placeholder 2"/>
          <p:cNvSpPr>
            <a:spLocks noGrp="1"/>
          </p:cNvSpPr>
          <p:nvPr>
            <p:ph type="body" idx="1"/>
          </p:nvPr>
        </p:nvSpPr>
        <p:spPr/>
        <p:txBody>
          <a:bodyPr>
            <a:normAutofit/>
          </a:bodyPr>
          <a:lstStyle/>
          <a:p>
            <a:pPr defTabSz="973765">
              <a:defRPr/>
            </a:pPr>
            <a:r>
              <a:rPr lang="en-US" sz="2400" dirty="0"/>
              <a:t>Bryan Stevenson notes that “we have too</a:t>
            </a:r>
            <a:r>
              <a:rPr lang="en-US" sz="2400" baseline="0" dirty="0"/>
              <a:t> many people trying to problem-solve from a distance.”</a:t>
            </a:r>
            <a:endParaRPr lang="en-US" sz="2400" dirty="0"/>
          </a:p>
          <a:p>
            <a:pPr defTabSz="973765">
              <a:defRPr/>
            </a:pPr>
            <a:endParaRPr lang="en-US" sz="2400" dirty="0"/>
          </a:p>
          <a:p>
            <a:pPr defTabSz="973765">
              <a:defRPr/>
            </a:pPr>
            <a:endParaRPr lang="en-US" sz="2400" dirty="0"/>
          </a:p>
        </p:txBody>
      </p:sp>
      <p:sp>
        <p:nvSpPr>
          <p:cNvPr id="4" name="Slide Number Placeholder 3"/>
          <p:cNvSpPr>
            <a:spLocks noGrp="1"/>
          </p:cNvSpPr>
          <p:nvPr>
            <p:ph type="sldNum" sz="quarter" idx="10"/>
          </p:nvPr>
        </p:nvSpPr>
        <p:spPr/>
        <p:txBody>
          <a:bodyPr/>
          <a:lstStyle/>
          <a:p>
            <a:fld id="{665590CD-F34C-49DC-902F-ADB45393B2EE}" type="slidenum">
              <a:rPr lang="en-US" smtClean="0"/>
              <a:pPr/>
              <a:t>14</a:t>
            </a:fld>
            <a:endParaRPr lang="en-US" dirty="0"/>
          </a:p>
        </p:txBody>
      </p:sp>
    </p:spTree>
    <p:extLst>
      <p:ext uri="{BB962C8B-B14F-4D97-AF65-F5344CB8AC3E}">
        <p14:creationId xmlns:p14="http://schemas.microsoft.com/office/powerpoint/2010/main" val="1287727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Let me tell you the story</a:t>
            </a:r>
            <a:r>
              <a:rPr lang="en-US" sz="2400" baseline="0" dirty="0"/>
              <a:t> of an individual giver who tried to close that distance. Someone else I met while working on my book.</a:t>
            </a:r>
          </a:p>
          <a:p>
            <a:endParaRPr lang="en-US" sz="2400" baseline="0" dirty="0"/>
          </a:p>
          <a:p>
            <a:r>
              <a:rPr lang="en-US" sz="2400" kern="1200" dirty="0">
                <a:solidFill>
                  <a:schemeClr val="tx1"/>
                </a:solidFill>
                <a:effectLst/>
                <a:latin typeface="+mn-lt"/>
                <a:ea typeface="+mn-ea"/>
                <a:cs typeface="+mn-cs"/>
              </a:rPr>
              <a:t>Jason Hackmann comes from the small, rural town of Winfield, Missouri. He describes his childhood as ordinary, growing up in a lower-middle-class family. He graduated from his small high school—his graduating class had just 65 students—in the spring of 1995.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That’s also when his brother was killed by a drunk driver.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The crushing loss of his brother fueled </a:t>
            </a:r>
            <a:r>
              <a:rPr lang="en-US" sz="2400" kern="1200" dirty="0" err="1">
                <a:solidFill>
                  <a:schemeClr val="tx1"/>
                </a:solidFill>
                <a:effectLst/>
                <a:latin typeface="+mn-lt"/>
                <a:ea typeface="+mn-ea"/>
                <a:cs typeface="+mn-cs"/>
              </a:rPr>
              <a:t>Hackmann’s</a:t>
            </a:r>
            <a:r>
              <a:rPr lang="en-US" sz="2400" kern="1200" dirty="0">
                <a:solidFill>
                  <a:schemeClr val="tx1"/>
                </a:solidFill>
                <a:effectLst/>
                <a:latin typeface="+mn-lt"/>
                <a:ea typeface="+mn-ea"/>
                <a:cs typeface="+mn-cs"/>
              </a:rPr>
              <a:t> ambition to be successful and to break free of the small-town life he’d grown up living. He built a successful career, eventually founding a life insurance company in St. Louis that caters to extremely wealthy clients. After his first child was born, in 2004, Hackmann began thinking about what really mattered to him.</a:t>
            </a:r>
            <a:r>
              <a:rPr lang="en-US" sz="2400" kern="1200" baseline="0" dirty="0">
                <a:solidFill>
                  <a:schemeClr val="tx1"/>
                </a:solidFill>
                <a:effectLst/>
                <a:latin typeface="+mn-lt"/>
                <a:ea typeface="+mn-ea"/>
                <a:cs typeface="+mn-cs"/>
              </a:rPr>
              <a:t> For him, like so many donors, his religious beliefs were a big part of this. </a:t>
            </a:r>
            <a:r>
              <a:rPr lang="en-US" sz="2400" kern="1200" dirty="0">
                <a:solidFill>
                  <a:schemeClr val="tx1"/>
                </a:solidFill>
                <a:effectLst/>
                <a:latin typeface="+mn-lt"/>
                <a:ea typeface="+mn-ea"/>
                <a:cs typeface="+mn-cs"/>
              </a:rPr>
              <a:t>His past giving, he confessed, had been made with “ulterior motives” related to his business interests.</a:t>
            </a:r>
          </a:p>
          <a:p>
            <a:endParaRPr lang="en-US" sz="2400" kern="1200" dirty="0">
              <a:solidFill>
                <a:schemeClr val="tx1"/>
              </a:solidFill>
              <a:effectLst/>
              <a:latin typeface="+mn-lt"/>
              <a:ea typeface="+mn-ea"/>
              <a:cs typeface="+mn-cs"/>
            </a:endParaRPr>
          </a:p>
          <a:p>
            <a:r>
              <a:rPr lang="en-US" sz="2400" kern="1200" dirty="0" smtClean="0">
                <a:solidFill>
                  <a:schemeClr val="tx1"/>
                </a:solidFill>
                <a:effectLst/>
                <a:latin typeface="+mn-lt"/>
                <a:ea typeface="+mn-ea"/>
                <a:cs typeface="+mn-cs"/>
              </a:rPr>
              <a:t>It was on a family vacation in Turks and Caicos in 2008 that his perspective really changed. He read about child slavery in Ghana and decided he needed to do something. For him, it was connected to his loss of his brother. </a:t>
            </a:r>
            <a:r>
              <a:rPr lang="en-US" sz="2400" kern="1200" dirty="0">
                <a:solidFill>
                  <a:schemeClr val="tx1"/>
                </a:solidFill>
                <a:effectLst/>
                <a:latin typeface="+mn-lt"/>
                <a:ea typeface="+mn-ea"/>
                <a:cs typeface="+mn-cs"/>
              </a:rPr>
              <a:t>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“If my brother hadn’t died, and I hadn’t felt that pain, I wouldn’t have opened myself up to this work,” he told me.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A year later, Hackmann found himself taking vacation time again. But this time he was in Ghana with Jennifer and their three children, the oldest of whom was five. “Our friends thought we were crazy,” he said. Getting involved in this way changed Hackmann. “For the first time in my life, I wanted to do something, and I wanted nothing in return. I just wanted to help another human being,” he explained.</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Hackmann would be in Ghana more than a dozen times over the next three years, seeking to understand how to help do something about the fact that children as young as three or four were being sold as slaves to Ghanaian fishermen. He spent time with—and gave money to—small, local nonprofits working to help affected children and spoke with many of those children himself.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He could not get out of his head the six-year-old he had met who was a slave to a fisherman. Hackmann described the boy’s withdrawn, remote demeanor: “He had no smile.” The organization Hackmann was working with sent him a photo a year later of the same boy, now freed, smiling broadly. “I realized, ‘Holy shit. Giving is better than receiving.’ My mom always told me that, but I never believed it.”</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Over time, Hackmann contributed more than $1 million to a large Christian nonprofit, the International Justice Mission, helping to persuade its leaders to seek to end childhood slavery in Ghana, which he believes is achievable by 2022 or 2023. Hackmann has devoted much of his energy to this and related efforts, even launching a new product offering from his company and dedicating all the profits to the cause.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“The more you hurt, the more you help,” Hackmann told me. Getting close to a problem as searing and unfathomable as childhood slavery is emotionally taxing. But it also inspired Hackmann to do work that has given a new level of meaning to his life.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Like for many Americans, </a:t>
            </a:r>
            <a:r>
              <a:rPr lang="en-US" sz="2400" kern="1200" dirty="0" err="1">
                <a:solidFill>
                  <a:schemeClr val="tx1"/>
                </a:solidFill>
                <a:effectLst/>
                <a:latin typeface="+mn-lt"/>
                <a:ea typeface="+mn-ea"/>
                <a:cs typeface="+mn-cs"/>
              </a:rPr>
              <a:t>Hackmann’s</a:t>
            </a:r>
            <a:r>
              <a:rPr lang="en-US" sz="2400" kern="1200" dirty="0">
                <a:solidFill>
                  <a:schemeClr val="tx1"/>
                </a:solidFill>
                <a:effectLst/>
                <a:latin typeface="+mn-lt"/>
                <a:ea typeface="+mn-ea"/>
                <a:cs typeface="+mn-cs"/>
              </a:rPr>
              <a:t> giving has been motivated by his religious beliefs, which have inspired him to get close to suffering and to try to do something about it. Others’ motivations come from different sources. But whatever impels givers to get close to those they seek to help and to open themselves up to the suffering of others, the result is better-informed and more effective giving.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It’s about building understanding. Of the people</a:t>
            </a:r>
            <a:r>
              <a:rPr lang="en-US" sz="2400" kern="1200" baseline="0" dirty="0">
                <a:solidFill>
                  <a:schemeClr val="tx1"/>
                </a:solidFill>
                <a:effectLst/>
                <a:latin typeface="+mn-lt"/>
                <a:ea typeface="+mn-ea"/>
                <a:cs typeface="+mn-cs"/>
              </a:rPr>
              <a:t> you seek to help. But also of the grantee organizations on the ground. That’s what we see in our research. Understanding is a key to strong relationships between givers and nonprofits. And those relationships are essential for effectiveness and impact.</a:t>
            </a:r>
            <a:endParaRPr lang="en-US" sz="2400" kern="1200" dirty="0">
              <a:solidFill>
                <a:schemeClr val="tx1"/>
              </a:solidFill>
              <a:effectLst/>
              <a:latin typeface="+mn-lt"/>
              <a:ea typeface="+mn-ea"/>
              <a:cs typeface="+mn-cs"/>
            </a:endParaRPr>
          </a:p>
          <a:p>
            <a:endParaRPr lang="en-US" sz="2400" kern="1200" dirty="0">
              <a:solidFill>
                <a:schemeClr val="tx1"/>
              </a:solidFill>
              <a:effectLst/>
              <a:latin typeface="+mn-lt"/>
              <a:ea typeface="+mn-ea"/>
              <a:cs typeface="+mn-cs"/>
            </a:endParaRPr>
          </a:p>
          <a:p>
            <a:endParaRPr lang="en-US" sz="2400" dirty="0"/>
          </a:p>
        </p:txBody>
      </p:sp>
      <p:sp>
        <p:nvSpPr>
          <p:cNvPr id="4" name="Slide Number Placeholder 3"/>
          <p:cNvSpPr>
            <a:spLocks noGrp="1"/>
          </p:cNvSpPr>
          <p:nvPr>
            <p:ph type="sldNum" sz="quarter" idx="10"/>
          </p:nvPr>
        </p:nvSpPr>
        <p:spPr/>
        <p:txBody>
          <a:bodyPr/>
          <a:lstStyle/>
          <a:p>
            <a:fld id="{658C1179-063C-48FC-ACD8-DF1D474C1251}" type="slidenum">
              <a:rPr lang="en-US" smtClean="0"/>
              <a:t>15</a:t>
            </a:fld>
            <a:endParaRPr lang="en-US"/>
          </a:p>
        </p:txBody>
      </p:sp>
    </p:spTree>
    <p:extLst>
      <p:ext uri="{BB962C8B-B14F-4D97-AF65-F5344CB8AC3E}">
        <p14:creationId xmlns:p14="http://schemas.microsoft.com/office/powerpoint/2010/main" val="492978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Our statistical analysis of what best predicts the strength of a funder-grantee relationship resulted in 5 keys.</a:t>
            </a:r>
          </a:p>
          <a:p>
            <a:endParaRPr lang="en-US" sz="2400" dirty="0"/>
          </a:p>
          <a:p>
            <a:r>
              <a:rPr lang="en-US" sz="2400" dirty="0"/>
              <a:t>The two most important keys to forming strong relationships are the funder developing a deep enough understanding of grantee organizations and the context in which they work – and – being transparent.</a:t>
            </a:r>
          </a:p>
          <a:p>
            <a:endParaRPr lang="en-US" sz="2400" dirty="0"/>
          </a:p>
          <a:p>
            <a:r>
              <a:rPr lang="en-US" sz="2400" dirty="0"/>
              <a:t>Those are, by far, the two strongest keys that emerged from our analysis.</a:t>
            </a:r>
          </a:p>
          <a:p>
            <a:endParaRPr lang="en-US" sz="2400" dirty="0"/>
          </a:p>
          <a:p>
            <a:r>
              <a:rPr lang="en-US" sz="2400" dirty="0"/>
              <a:t>Then, less strong but still important are: </a:t>
            </a:r>
          </a:p>
          <a:p>
            <a:pPr marL="230292" indent="-230292">
              <a:buFont typeface="+mj-lt"/>
              <a:buAutoNum type="arabicPeriod"/>
            </a:pPr>
            <a:r>
              <a:rPr lang="en-US" sz="2400" dirty="0"/>
              <a:t>how helpful grantees find the selection process to be in strengthening the project or program funded; </a:t>
            </a:r>
          </a:p>
          <a:p>
            <a:pPr marL="230292" indent="-230292">
              <a:buFont typeface="+mj-lt"/>
              <a:buAutoNum type="arabicPeriod"/>
            </a:pPr>
            <a:r>
              <a:rPr lang="en-US" sz="2400" dirty="0"/>
              <a:t>how open they experience the foundation being to ideas about it strategies; </a:t>
            </a:r>
          </a:p>
          <a:p>
            <a:pPr marL="230292" indent="-230292">
              <a:buFont typeface="+mj-lt"/>
              <a:buAutoNum type="arabicPeriod"/>
            </a:pPr>
            <a:r>
              <a:rPr lang="en-US" sz="2400" dirty="0"/>
              <a:t>and how much pressure they felt to modify their priorities in order to receive funding</a:t>
            </a:r>
          </a:p>
          <a:p>
            <a:pPr marL="230292" indent="-230292">
              <a:buFont typeface="+mj-lt"/>
              <a:buAutoNum type="arabicPeriod"/>
            </a:pPr>
            <a:endParaRPr lang="en-US" sz="2400" dirty="0"/>
          </a:p>
          <a:p>
            <a:pPr marL="0" indent="0">
              <a:buFont typeface="+mj-lt"/>
              <a:buNone/>
            </a:pPr>
            <a:r>
              <a:rPr lang="en-US" sz="2400" dirty="0"/>
              <a:t>You also have crucial choices</a:t>
            </a:r>
            <a:r>
              <a:rPr lang="en-US" sz="2400" baseline="0" dirty="0"/>
              <a:t> to make in terms of what kind of support you provide to your grantees. While there is a time for project support, we know from our research how important unrestricted support is to nonprofits. And you need strong organizations whose goals overlap with yours to be successful.</a:t>
            </a:r>
          </a:p>
          <a:p>
            <a:pPr marL="0" indent="0">
              <a:buFont typeface="+mj-lt"/>
              <a:buNone/>
            </a:pPr>
            <a:endParaRPr lang="en-US" sz="2400" baseline="0" dirty="0"/>
          </a:p>
          <a:p>
            <a:pPr marL="0" indent="0">
              <a:buFont typeface="+mj-lt"/>
              <a:buNone/>
            </a:pPr>
            <a:r>
              <a:rPr lang="en-US" sz="2400" baseline="0" dirty="0"/>
              <a:t>And yet. Remains too rare.</a:t>
            </a:r>
          </a:p>
          <a:p>
            <a:pPr marL="0" indent="0">
              <a:buFont typeface="+mj-lt"/>
              <a:buNone/>
            </a:pPr>
            <a:endParaRPr lang="en-US" sz="2400" baseline="0" dirty="0"/>
          </a:p>
          <a:p>
            <a:pPr marL="0" indent="0">
              <a:buFont typeface="+mj-lt"/>
              <a:buNone/>
            </a:pPr>
            <a:r>
              <a:rPr lang="en-US" sz="2400" baseline="0" dirty="0"/>
              <a:t>It’s hard to get good data but what is available – from Foundation Center – shows no progress on this front.</a:t>
            </a:r>
            <a:endParaRPr lang="en-US" sz="2400" dirty="0"/>
          </a:p>
          <a:p>
            <a:endParaRPr lang="en-US" sz="2400" dirty="0"/>
          </a:p>
        </p:txBody>
      </p:sp>
      <p:sp>
        <p:nvSpPr>
          <p:cNvPr id="4" name="Slide Number Placeholder 3"/>
          <p:cNvSpPr>
            <a:spLocks noGrp="1"/>
          </p:cNvSpPr>
          <p:nvPr>
            <p:ph type="sldNum" sz="quarter" idx="10"/>
          </p:nvPr>
        </p:nvSpPr>
        <p:spPr/>
        <p:txBody>
          <a:bodyPr/>
          <a:lstStyle/>
          <a:p>
            <a:fld id="{341AE133-ECAB-7944-8B54-41BA1F4D66C1}" type="slidenum">
              <a:rPr lang="en-US" smtClean="0"/>
              <a:t>16</a:t>
            </a:fld>
            <a:endParaRPr lang="en-US"/>
          </a:p>
        </p:txBody>
      </p:sp>
    </p:spTree>
    <p:extLst>
      <p:ext uri="{BB962C8B-B14F-4D97-AF65-F5344CB8AC3E}">
        <p14:creationId xmlns:p14="http://schemas.microsoft.com/office/powerpoint/2010/main" val="213951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1AE133-ECAB-7944-8B54-41BA1F4D66C1}" type="slidenum">
              <a:rPr lang="en-US" smtClean="0"/>
              <a:pPr/>
              <a:t>17</a:t>
            </a:fld>
            <a:endParaRPr lang="en-US"/>
          </a:p>
        </p:txBody>
      </p:sp>
    </p:spTree>
    <p:extLst>
      <p:ext uri="{BB962C8B-B14F-4D97-AF65-F5344CB8AC3E}">
        <p14:creationId xmlns:p14="http://schemas.microsoft.com/office/powerpoint/2010/main" val="1203665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95</a:t>
            </a:r>
            <a:r>
              <a:rPr lang="en-US" sz="2400" baseline="0" dirty="0"/>
              <a:t> percent</a:t>
            </a:r>
            <a:r>
              <a:rPr lang="en-US" sz="2400" dirty="0"/>
              <a:t> of foundation</a:t>
            </a:r>
            <a:r>
              <a:rPr lang="en-US" sz="2400" baseline="0" dirty="0"/>
              <a:t> leaders believe their foundation cares about strengthening overall health of grantee organizations.</a:t>
            </a:r>
          </a:p>
          <a:p>
            <a:endParaRPr lang="en-US" sz="2400" baseline="0" dirty="0"/>
          </a:p>
          <a:p>
            <a:r>
              <a:rPr lang="en-US" sz="2400" baseline="0" dirty="0"/>
              <a:t>Half of nonprofit CEOs report their foundations feel no, or just a little, responsibility for strengthening grantee organizations.</a:t>
            </a:r>
          </a:p>
          <a:p>
            <a:endParaRPr lang="en-US" sz="2400" baseline="0" dirty="0"/>
          </a:p>
          <a:p>
            <a:r>
              <a:rPr lang="en-US" sz="2400" baseline="0" dirty="0"/>
              <a:t>Implementation not just about foundation-grantee relationship. But it’s a crucial component.</a:t>
            </a:r>
          </a:p>
          <a:p>
            <a:endParaRPr lang="en-US" sz="2400" baseline="0" dirty="0"/>
          </a:p>
          <a:p>
            <a:r>
              <a:rPr lang="en-US" sz="2400" baseline="0" dirty="0"/>
              <a:t>To understand how well strategy is being implemented, as well as what results you’re achieving, you need to assess ….</a:t>
            </a:r>
            <a:endParaRPr lang="en-US" sz="2400" dirty="0"/>
          </a:p>
        </p:txBody>
      </p:sp>
      <p:sp>
        <p:nvSpPr>
          <p:cNvPr id="4" name="Slide Number Placeholder 3"/>
          <p:cNvSpPr>
            <a:spLocks noGrp="1"/>
          </p:cNvSpPr>
          <p:nvPr>
            <p:ph type="sldNum" sz="quarter" idx="10"/>
          </p:nvPr>
        </p:nvSpPr>
        <p:spPr/>
        <p:txBody>
          <a:bodyPr/>
          <a:lstStyle/>
          <a:p>
            <a:fld id="{341AE133-ECAB-7944-8B54-41BA1F4D66C1}" type="slidenum">
              <a:rPr lang="en-US" smtClean="0"/>
              <a:pPr/>
              <a:t>18</a:t>
            </a:fld>
            <a:endParaRPr lang="en-US"/>
          </a:p>
        </p:txBody>
      </p:sp>
    </p:spTree>
    <p:extLst>
      <p:ext uri="{BB962C8B-B14F-4D97-AF65-F5344CB8AC3E}">
        <p14:creationId xmlns:p14="http://schemas.microsoft.com/office/powerpoint/2010/main" val="1609241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3175" y="725488"/>
            <a:ext cx="4832350" cy="3624262"/>
          </a:xfrm>
        </p:spPr>
      </p:sp>
      <p:sp>
        <p:nvSpPr>
          <p:cNvPr id="3" name="Notes Placeholder 2"/>
          <p:cNvSpPr>
            <a:spLocks noGrp="1"/>
          </p:cNvSpPr>
          <p:nvPr>
            <p:ph type="body" idx="1"/>
          </p:nvPr>
        </p:nvSpPr>
        <p:spPr/>
        <p:txBody>
          <a:bodyPr/>
          <a:lstStyle/>
          <a:p>
            <a:r>
              <a:rPr lang="en-US" sz="2400" dirty="0"/>
              <a:t>This, too, is not a new concept – the earliest major American philanthropists, the men behind the first mega-foundations, cared deeply about assessment. … </a:t>
            </a:r>
          </a:p>
          <a:p>
            <a:endParaRPr lang="en-US" sz="2400" dirty="0"/>
          </a:p>
          <a:p>
            <a:r>
              <a:rPr lang="en-US" sz="2400" dirty="0"/>
              <a:t>It’s very difficult! No analog to</a:t>
            </a:r>
            <a:r>
              <a:rPr lang="en-US" sz="2400" baseline="0" dirty="0"/>
              <a:t> ROI. No simple metric.</a:t>
            </a:r>
            <a:endParaRPr lang="en-US" sz="2400" dirty="0"/>
          </a:p>
          <a:p>
            <a:endParaRPr lang="en-US" sz="2400" dirty="0"/>
          </a:p>
          <a:p>
            <a:r>
              <a:rPr lang="en-US" sz="2400" dirty="0"/>
              <a:t>But, still, there has been progress on this front in the past decade. We see in our research that CEOs see </a:t>
            </a:r>
            <a:r>
              <a:rPr lang="en-US" sz="2400" u="sng" dirty="0"/>
              <a:t>assessment of foundation performance</a:t>
            </a:r>
            <a:r>
              <a:rPr lang="en-US" sz="2400" dirty="0"/>
              <a:t> as a high priority.  They believe much progress has been made in the last decade but that more needs to be done. </a:t>
            </a:r>
          </a:p>
          <a:p>
            <a:endParaRPr lang="en-US" sz="2400" dirty="0"/>
          </a:p>
          <a:p>
            <a:pPr defTabSz="460583"/>
            <a:r>
              <a:rPr lang="en-US" sz="2400" dirty="0"/>
              <a:t>This is good news. But there is more to be done. </a:t>
            </a:r>
          </a:p>
          <a:p>
            <a:endParaRPr lang="en-US" sz="2400" dirty="0"/>
          </a:p>
          <a:p>
            <a:r>
              <a:rPr lang="en-US" sz="2400" dirty="0"/>
              <a:t>Foundation leaders and grantees both want foundations to do more to share information about what hasn’t worked – so we don’t repeat each other’s mistakes. </a:t>
            </a:r>
          </a:p>
          <a:p>
            <a:endParaRPr lang="en-US" sz="2400" dirty="0"/>
          </a:p>
          <a:p>
            <a:r>
              <a:rPr lang="en-US" sz="2400" dirty="0"/>
              <a:t>To do this we need to know what works. Too often we don’t. Well-worn examples…</a:t>
            </a:r>
          </a:p>
          <a:p>
            <a:endParaRPr lang="en-US" sz="2400" dirty="0"/>
          </a:p>
          <a:p>
            <a:endParaRPr lang="en-US" sz="2400" dirty="0"/>
          </a:p>
        </p:txBody>
      </p:sp>
      <p:sp>
        <p:nvSpPr>
          <p:cNvPr id="4" name="Slide Number Placeholder 3"/>
          <p:cNvSpPr>
            <a:spLocks noGrp="1"/>
          </p:cNvSpPr>
          <p:nvPr>
            <p:ph type="sldNum" sz="quarter" idx="10"/>
          </p:nvPr>
        </p:nvSpPr>
        <p:spPr/>
        <p:txBody>
          <a:bodyPr/>
          <a:lstStyle/>
          <a:p>
            <a:fld id="{0085F395-61B2-41B0-AA32-90EA52D9C511}" type="slidenum">
              <a:rPr lang="en-US" smtClean="0"/>
              <a:pPr/>
              <a:t>19</a:t>
            </a:fld>
            <a:endParaRPr lang="en-US"/>
          </a:p>
        </p:txBody>
      </p:sp>
    </p:spTree>
    <p:extLst>
      <p:ext uri="{BB962C8B-B14F-4D97-AF65-F5344CB8AC3E}">
        <p14:creationId xmlns:p14="http://schemas.microsoft.com/office/powerpoint/2010/main" val="1645639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3175" y="725488"/>
            <a:ext cx="4832350" cy="3624262"/>
          </a:xfrm>
        </p:spPr>
      </p:sp>
      <p:sp>
        <p:nvSpPr>
          <p:cNvPr id="3" name="Notes Placeholder 2"/>
          <p:cNvSpPr>
            <a:spLocks noGrp="1"/>
          </p:cNvSpPr>
          <p:nvPr>
            <p:ph type="body" idx="1"/>
          </p:nvPr>
        </p:nvSpPr>
        <p:spPr/>
        <p:txBody>
          <a:bodyPr/>
          <a:lstStyle/>
          <a:p>
            <a:endParaRPr lang="en-US" sz="2400" dirty="0"/>
          </a:p>
          <a:p>
            <a:pPr marL="243441" indent="-243441">
              <a:buFont typeface="+mj-lt"/>
              <a:buAutoNum type="arabicPeriod"/>
            </a:pPr>
            <a:r>
              <a:rPr lang="en-US" sz="2400" dirty="0"/>
              <a:t>Good choice of goals </a:t>
            </a:r>
          </a:p>
          <a:p>
            <a:pPr marL="243441" indent="-243441">
              <a:buFont typeface="+mj-lt"/>
              <a:buAutoNum type="arabicPeriod"/>
            </a:pPr>
            <a:r>
              <a:rPr lang="en-US" sz="2400" dirty="0"/>
              <a:t>Finding strategies to achieve those goals </a:t>
            </a:r>
          </a:p>
          <a:p>
            <a:pPr marL="243441" indent="-243441">
              <a:buFont typeface="+mj-lt"/>
              <a:buAutoNum type="arabicPeriod"/>
            </a:pPr>
            <a:r>
              <a:rPr lang="en-US" sz="2400" dirty="0"/>
              <a:t> Solid implementation of those strategies </a:t>
            </a:r>
          </a:p>
          <a:p>
            <a:pPr marL="243441" indent="-243441">
              <a:buFont typeface="+mj-lt"/>
              <a:buAutoNum type="arabicPeriod"/>
            </a:pPr>
            <a:r>
              <a:rPr lang="en-US" sz="2400" dirty="0"/>
              <a:t>Relevant performance indicators to assess progress </a:t>
            </a:r>
          </a:p>
          <a:p>
            <a:pPr marL="0" indent="0">
              <a:buFont typeface="+mj-lt"/>
              <a:buNone/>
            </a:pPr>
            <a:endParaRPr lang="en-US" sz="2400" dirty="0"/>
          </a:p>
          <a:p>
            <a:pPr marL="0" indent="0">
              <a:buFont typeface="+mj-lt"/>
              <a:buNone/>
            </a:pPr>
            <a:r>
              <a:rPr lang="en-US" sz="2400" dirty="0"/>
              <a:t>But the challenge is not in </a:t>
            </a:r>
            <a:r>
              <a:rPr lang="en-US" sz="2400" i="1" dirty="0"/>
              <a:t>understanding </a:t>
            </a:r>
            <a:r>
              <a:rPr lang="en-US" sz="2400" dirty="0"/>
              <a:t>that these elements are necessary for effectiveness, it is that they are so hard to do right in philanthropy.</a:t>
            </a:r>
          </a:p>
          <a:p>
            <a:pPr defTabSz="973765">
              <a:defRPr/>
            </a:pPr>
            <a:endParaRPr lang="en-US" sz="2400" dirty="0"/>
          </a:p>
          <a:p>
            <a:pPr defTabSz="973765">
              <a:defRPr/>
            </a:pPr>
            <a:r>
              <a:rPr lang="en-US" sz="2400" dirty="0"/>
              <a:t>Because philanthropy is different from business…. So each of these four dimensions plays out differently. My view of the essential nature of each</a:t>
            </a:r>
            <a:r>
              <a:rPr lang="en-US" sz="2400" baseline="0" dirty="0"/>
              <a:t> of these for effectiveness hasn’t changed in the 17 years I have been in this job. But my understanding of how hard it is to do these things well has deepened immeasurably.</a:t>
            </a:r>
            <a:endParaRPr lang="en-US" sz="2400" dirty="0"/>
          </a:p>
          <a:p>
            <a:pPr defTabSz="973765">
              <a:defRPr/>
            </a:pPr>
            <a:endParaRPr lang="en-US" sz="2400" dirty="0"/>
          </a:p>
          <a:p>
            <a:pPr defTabSz="973765">
              <a:defRPr/>
            </a:pPr>
            <a:r>
              <a:rPr lang="en-US" sz="2400" dirty="0"/>
              <a:t>So let me talk about each of the dimensions. </a:t>
            </a:r>
          </a:p>
        </p:txBody>
      </p:sp>
      <p:sp>
        <p:nvSpPr>
          <p:cNvPr id="4" name="Slide Number Placeholder 3"/>
          <p:cNvSpPr>
            <a:spLocks noGrp="1"/>
          </p:cNvSpPr>
          <p:nvPr>
            <p:ph type="sldNum" sz="quarter" idx="10"/>
          </p:nvPr>
        </p:nvSpPr>
        <p:spPr/>
        <p:txBody>
          <a:bodyPr/>
          <a:lstStyle/>
          <a:p>
            <a:fld id="{0085F395-61B2-41B0-AA32-90EA52D9C511}" type="slidenum">
              <a:rPr lang="en-US" smtClean="0"/>
              <a:pPr/>
              <a:t>2</a:t>
            </a:fld>
            <a:endParaRPr lang="en-US"/>
          </a:p>
        </p:txBody>
      </p:sp>
    </p:spTree>
    <p:extLst>
      <p:ext uri="{BB962C8B-B14F-4D97-AF65-F5344CB8AC3E}">
        <p14:creationId xmlns:p14="http://schemas.microsoft.com/office/powerpoint/2010/main" val="60865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3175" y="725488"/>
            <a:ext cx="4832350" cy="3624262"/>
          </a:xfrm>
        </p:spPr>
      </p:sp>
      <p:sp>
        <p:nvSpPr>
          <p:cNvPr id="3" name="Notes Placeholder 2"/>
          <p:cNvSpPr>
            <a:spLocks noGrp="1"/>
          </p:cNvSpPr>
          <p:nvPr>
            <p:ph type="body" idx="1"/>
          </p:nvPr>
        </p:nvSpPr>
        <p:spPr/>
        <p:txBody>
          <a:bodyPr/>
          <a:lstStyle/>
          <a:p>
            <a:r>
              <a:rPr lang="en-US" sz="2400" dirty="0"/>
              <a:t>It’s incredible really. In a 2012 meta-evaluation of Scared Straight,</a:t>
            </a:r>
            <a:r>
              <a:rPr lang="en-US" sz="2400" baseline="0" dirty="0"/>
              <a:t> the evaluators write:</a:t>
            </a:r>
          </a:p>
          <a:p>
            <a:endParaRPr lang="en-US" sz="2400" baseline="0" dirty="0"/>
          </a:p>
          <a:p>
            <a:r>
              <a:rPr lang="en-US" sz="2400" kern="1200" dirty="0">
                <a:solidFill>
                  <a:schemeClr val="tx1"/>
                </a:solidFill>
                <a:effectLst/>
              </a:rPr>
              <a:t>“Evidence indicates that there is a greater probability than not that it will be harmful. Would you permit a doctor to use a medical treatment on your child with a similar track record of results?”</a:t>
            </a:r>
            <a:endParaRPr lang="en-US" sz="2400" dirty="0"/>
          </a:p>
          <a:p>
            <a:endParaRPr lang="en-US" sz="2400" dirty="0"/>
          </a:p>
          <a:p>
            <a:r>
              <a:rPr lang="en-US" sz="2400" dirty="0"/>
              <a:t>What are</a:t>
            </a:r>
            <a:r>
              <a:rPr lang="en-US" sz="2400" baseline="0" dirty="0"/>
              <a:t> today’s examples?</a:t>
            </a:r>
          </a:p>
          <a:p>
            <a:endParaRPr lang="en-US" sz="2400" baseline="0" dirty="0"/>
          </a:p>
          <a:p>
            <a:r>
              <a:rPr lang="en-US" sz="2400" baseline="0" dirty="0"/>
              <a:t>Need to learn what does and doesn’t work – and then share it.</a:t>
            </a:r>
          </a:p>
          <a:p>
            <a:endParaRPr lang="en-US" sz="2400" baseline="0" dirty="0"/>
          </a:p>
          <a:p>
            <a:r>
              <a:rPr lang="en-US" sz="2400" baseline="0" dirty="0"/>
              <a:t>More new CEP research….</a:t>
            </a:r>
          </a:p>
          <a:p>
            <a:endParaRPr lang="en-US" sz="2400" dirty="0"/>
          </a:p>
          <a:p>
            <a:endParaRPr lang="en-US" sz="2400" dirty="0"/>
          </a:p>
        </p:txBody>
      </p:sp>
      <p:sp>
        <p:nvSpPr>
          <p:cNvPr id="4" name="Slide Number Placeholder 3"/>
          <p:cNvSpPr>
            <a:spLocks noGrp="1"/>
          </p:cNvSpPr>
          <p:nvPr>
            <p:ph type="sldNum" sz="quarter" idx="10"/>
          </p:nvPr>
        </p:nvSpPr>
        <p:spPr/>
        <p:txBody>
          <a:bodyPr/>
          <a:lstStyle/>
          <a:p>
            <a:fld id="{0085F395-61B2-41B0-AA32-90EA52D9C511}" type="slidenum">
              <a:rPr lang="en-US" smtClean="0"/>
              <a:pPr/>
              <a:t>20</a:t>
            </a:fld>
            <a:endParaRPr lang="en-US"/>
          </a:p>
        </p:txBody>
      </p:sp>
    </p:spTree>
    <p:extLst>
      <p:ext uri="{BB962C8B-B14F-4D97-AF65-F5344CB8AC3E}">
        <p14:creationId xmlns:p14="http://schemas.microsoft.com/office/powerpoint/2010/main" val="119014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Only</a:t>
            </a:r>
            <a:r>
              <a:rPr lang="en-US" sz="2400" baseline="0" dirty="0"/>
              <a:t> 19% of foundation CEOs say they have quite a bit of knowledge re what is working in the programmatic efforts of other foundations working on the same or similar goals.</a:t>
            </a:r>
          </a:p>
          <a:p>
            <a:endParaRPr lang="en-US" sz="24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baseline="0" dirty="0"/>
              <a:t>Just 6% say they have quite a bit of knowledge re what is not working in the programmatic efforts of other foundations working on the same or similar goals.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baseline="0" dirty="0"/>
              <a:t>Funders often ask a lot of nonprofits when it comes to assessment. But nonprofits need support. And, generally, they’re not getting what they need.</a:t>
            </a:r>
          </a:p>
          <a:p>
            <a:endParaRPr lang="en-US" sz="2400" baseline="0" dirty="0"/>
          </a:p>
        </p:txBody>
      </p:sp>
      <p:sp>
        <p:nvSpPr>
          <p:cNvPr id="4" name="Slide Number Placeholder 3"/>
          <p:cNvSpPr>
            <a:spLocks noGrp="1"/>
          </p:cNvSpPr>
          <p:nvPr>
            <p:ph type="sldNum" sz="quarter" idx="10"/>
          </p:nvPr>
        </p:nvSpPr>
        <p:spPr/>
        <p:txBody>
          <a:bodyPr/>
          <a:lstStyle/>
          <a:p>
            <a:fld id="{341AE133-ECAB-7944-8B54-41BA1F4D66C1}" type="slidenum">
              <a:rPr lang="en-US" smtClean="0"/>
              <a:pPr/>
              <a:t>21</a:t>
            </a:fld>
            <a:endParaRPr lang="en-US"/>
          </a:p>
        </p:txBody>
      </p:sp>
    </p:spTree>
    <p:extLst>
      <p:ext uri="{BB962C8B-B14F-4D97-AF65-F5344CB8AC3E}">
        <p14:creationId xmlns:p14="http://schemas.microsoft.com/office/powerpoint/2010/main" val="1115680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3175" y="725488"/>
            <a:ext cx="4832350" cy="3624262"/>
          </a:xfrm>
        </p:spPr>
      </p:sp>
      <p:sp>
        <p:nvSpPr>
          <p:cNvPr id="3" name="Notes Placeholder 2"/>
          <p:cNvSpPr>
            <a:spLocks noGrp="1"/>
          </p:cNvSpPr>
          <p:nvPr>
            <p:ph type="body" idx="1"/>
          </p:nvPr>
        </p:nvSpPr>
        <p:spPr/>
        <p:txBody>
          <a:bodyPr>
            <a:normAutofit/>
          </a:bodyPr>
          <a:lstStyle/>
          <a:p>
            <a:pPr defTabSz="973765">
              <a:defRPr/>
            </a:pPr>
            <a:endParaRPr lang="en-US" sz="2400" dirty="0"/>
          </a:p>
          <a:p>
            <a:pPr defTabSz="973765">
              <a:defRPr/>
            </a:pPr>
            <a:endParaRPr lang="en-US" sz="2400" dirty="0"/>
          </a:p>
          <a:p>
            <a:pPr defTabSz="973765">
              <a:defRPr/>
            </a:pPr>
            <a:r>
              <a:rPr lang="en-US" sz="2400" dirty="0"/>
              <a:t>Performance assessment a challenge…</a:t>
            </a:r>
          </a:p>
          <a:p>
            <a:pPr defTabSz="973765">
              <a:defRPr/>
            </a:pPr>
            <a:endParaRPr lang="en-US" sz="2400" dirty="0"/>
          </a:p>
          <a:p>
            <a:pPr defTabSz="973765">
              <a:defRPr/>
            </a:pPr>
            <a:endParaRPr lang="en-US" sz="2400" dirty="0"/>
          </a:p>
        </p:txBody>
      </p:sp>
      <p:sp>
        <p:nvSpPr>
          <p:cNvPr id="4" name="Slide Number Placeholder 3"/>
          <p:cNvSpPr>
            <a:spLocks noGrp="1"/>
          </p:cNvSpPr>
          <p:nvPr>
            <p:ph type="sldNum" sz="quarter" idx="10"/>
          </p:nvPr>
        </p:nvSpPr>
        <p:spPr/>
        <p:txBody>
          <a:bodyPr/>
          <a:lstStyle/>
          <a:p>
            <a:fld id="{665590CD-F34C-49DC-902F-ADB45393B2EE}" type="slidenum">
              <a:rPr lang="en-US" smtClean="0"/>
              <a:pPr/>
              <a:t>22</a:t>
            </a:fld>
            <a:endParaRPr lang="en-US" dirty="0"/>
          </a:p>
        </p:txBody>
      </p:sp>
    </p:spTree>
    <p:extLst>
      <p:ext uri="{BB962C8B-B14F-4D97-AF65-F5344CB8AC3E}">
        <p14:creationId xmlns:p14="http://schemas.microsoft.com/office/powerpoint/2010/main" val="1563322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You can start by getting feedback. Burst the bubble of positivity in which funders inevitable reside with candid and comparative feedback. Big part of what CEP does. </a:t>
            </a:r>
          </a:p>
          <a:p>
            <a:endParaRPr lang="en-US" sz="24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You can also be transparent</a:t>
            </a:r>
            <a:r>
              <a:rPr lang="en-US" sz="2400" baseline="0" dirty="0"/>
              <a:t> about what you learn. In the survey we just fielded on assessment, we saw that </a:t>
            </a:r>
            <a:r>
              <a:rPr lang="en-US" sz="2400" kern="1200" baseline="0" dirty="0">
                <a:solidFill>
                  <a:schemeClr val="tx1"/>
                </a:solidFill>
                <a:effectLst/>
                <a:latin typeface="+mn-lt"/>
                <a:ea typeface="+mn-ea"/>
                <a:cs typeface="+mn-cs"/>
              </a:rPr>
              <a:t>o</a:t>
            </a:r>
            <a:r>
              <a:rPr lang="en-US" sz="2400" kern="1200" dirty="0">
                <a:solidFill>
                  <a:schemeClr val="tx1"/>
                </a:solidFill>
                <a:effectLst/>
                <a:latin typeface="+mn-lt"/>
                <a:ea typeface="+mn-ea"/>
                <a:cs typeface="+mn-cs"/>
              </a:rPr>
              <a:t>nly 39 percent of CEOs say their foundation shares what it has learned about what is and is not working with other foundations working toward the same goals very often or always!</a:t>
            </a:r>
          </a:p>
          <a:p>
            <a:endParaRPr lang="en-US" sz="2400" dirty="0"/>
          </a:p>
          <a:p>
            <a:r>
              <a:rPr lang="en-US" sz="2400" dirty="0"/>
              <a:t>We</a:t>
            </a:r>
            <a:r>
              <a:rPr lang="en-US" sz="2400" baseline="0" dirty="0"/>
              <a:t> need to know. </a:t>
            </a:r>
            <a:endParaRPr lang="en-US" sz="2400" dirty="0"/>
          </a:p>
          <a:p>
            <a:endParaRPr lang="en-US" sz="2400" dirty="0"/>
          </a:p>
        </p:txBody>
      </p:sp>
      <p:sp>
        <p:nvSpPr>
          <p:cNvPr id="4" name="Slide Number Placeholder 3"/>
          <p:cNvSpPr>
            <a:spLocks noGrp="1"/>
          </p:cNvSpPr>
          <p:nvPr>
            <p:ph type="sldNum" sz="quarter" idx="10"/>
          </p:nvPr>
        </p:nvSpPr>
        <p:spPr/>
        <p:txBody>
          <a:bodyPr/>
          <a:lstStyle/>
          <a:p>
            <a:fld id="{341AE133-ECAB-7944-8B54-41BA1F4D66C1}" type="slidenum">
              <a:rPr lang="en-US" smtClean="0"/>
              <a:pPr/>
              <a:t>23</a:t>
            </a:fld>
            <a:endParaRPr lang="en-US"/>
          </a:p>
        </p:txBody>
      </p:sp>
    </p:spTree>
    <p:extLst>
      <p:ext uri="{BB962C8B-B14F-4D97-AF65-F5344CB8AC3E}">
        <p14:creationId xmlns:p14="http://schemas.microsoft.com/office/powerpoint/2010/main" val="2548655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3175" y="725488"/>
            <a:ext cx="4832350" cy="3624262"/>
          </a:xfrm>
        </p:spPr>
      </p:sp>
      <p:sp>
        <p:nvSpPr>
          <p:cNvPr id="3" name="Notes Placeholder 2"/>
          <p:cNvSpPr>
            <a:spLocks noGrp="1"/>
          </p:cNvSpPr>
          <p:nvPr>
            <p:ph type="body" idx="1"/>
          </p:nvPr>
        </p:nvSpPr>
        <p:spPr/>
        <p:txBody>
          <a:bodyPr/>
          <a:lstStyle/>
          <a:p>
            <a:endParaRPr lang="en-US" sz="2400" dirty="0"/>
          </a:p>
          <a:p>
            <a:pPr marL="243441" indent="-243441">
              <a:buFont typeface="+mj-lt"/>
              <a:buAutoNum type="arabicPeriod"/>
            </a:pPr>
            <a:r>
              <a:rPr lang="en-US" sz="2400" dirty="0"/>
              <a:t>Good choice of goals </a:t>
            </a:r>
          </a:p>
          <a:p>
            <a:pPr marL="243441" indent="-243441">
              <a:buFont typeface="+mj-lt"/>
              <a:buAutoNum type="arabicPeriod"/>
            </a:pPr>
            <a:r>
              <a:rPr lang="en-US" sz="2400" dirty="0"/>
              <a:t>Finding strategies to achieve those goals </a:t>
            </a:r>
          </a:p>
          <a:p>
            <a:pPr marL="243441" indent="-243441">
              <a:buFont typeface="+mj-lt"/>
              <a:buAutoNum type="arabicPeriod"/>
            </a:pPr>
            <a:r>
              <a:rPr lang="en-US" sz="2400" dirty="0"/>
              <a:t> Solid implementation of those strategies </a:t>
            </a:r>
          </a:p>
          <a:p>
            <a:pPr marL="243441" indent="-243441">
              <a:buFont typeface="+mj-lt"/>
              <a:buAutoNum type="arabicPeriod"/>
            </a:pPr>
            <a:r>
              <a:rPr lang="en-US" sz="2400" dirty="0"/>
              <a:t>Relevant performance indicators to assess progress </a:t>
            </a:r>
          </a:p>
          <a:p>
            <a:pPr marL="0" indent="0">
              <a:buFont typeface="+mj-lt"/>
              <a:buNone/>
            </a:pPr>
            <a:endParaRPr lang="en-US" sz="2400" dirty="0"/>
          </a:p>
        </p:txBody>
      </p:sp>
      <p:sp>
        <p:nvSpPr>
          <p:cNvPr id="4" name="Slide Number Placeholder 3"/>
          <p:cNvSpPr>
            <a:spLocks noGrp="1"/>
          </p:cNvSpPr>
          <p:nvPr>
            <p:ph type="sldNum" sz="quarter" idx="10"/>
          </p:nvPr>
        </p:nvSpPr>
        <p:spPr/>
        <p:txBody>
          <a:bodyPr/>
          <a:lstStyle/>
          <a:p>
            <a:fld id="{0085F395-61B2-41B0-AA32-90EA52D9C511}" type="slidenum">
              <a:rPr lang="en-US" smtClean="0"/>
              <a:pPr/>
              <a:t>24</a:t>
            </a:fld>
            <a:endParaRPr lang="en-US"/>
          </a:p>
        </p:txBody>
      </p:sp>
    </p:spTree>
    <p:extLst>
      <p:ext uri="{BB962C8B-B14F-4D97-AF65-F5344CB8AC3E}">
        <p14:creationId xmlns:p14="http://schemas.microsoft.com/office/powerpoint/2010/main" val="1527765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smtClean="0">
                <a:solidFill>
                  <a:schemeClr val="tx1"/>
                </a:solidFill>
                <a:effectLst/>
                <a:latin typeface="+mn-lt"/>
                <a:ea typeface="+mn-ea"/>
                <a:cs typeface="+mn-cs"/>
              </a:rPr>
              <a:t>Underneath all this is humility … and</a:t>
            </a:r>
            <a:r>
              <a:rPr lang="en-US" sz="2400" kern="1200" baseline="0" dirty="0" smtClean="0">
                <a:solidFill>
                  <a:schemeClr val="tx1"/>
                </a:solidFill>
                <a:effectLst/>
                <a:latin typeface="+mn-lt"/>
                <a:ea typeface="+mn-ea"/>
                <a:cs typeface="+mn-cs"/>
              </a:rPr>
              <a:t> a respect for the distinct role of the nonprofit sector and the incredible and unique challenge of running a nonprofit.</a:t>
            </a:r>
          </a:p>
          <a:p>
            <a:endParaRPr lang="en-US" sz="2400" kern="1200" baseline="0" dirty="0" smtClean="0">
              <a:solidFill>
                <a:schemeClr val="tx1"/>
              </a:solidFill>
              <a:effectLst/>
              <a:latin typeface="+mn-lt"/>
              <a:ea typeface="+mn-ea"/>
              <a:cs typeface="+mn-cs"/>
            </a:endParaRPr>
          </a:p>
          <a:p>
            <a:r>
              <a:rPr lang="en-US" sz="2400" kern="1200" baseline="0" dirty="0" smtClean="0">
                <a:solidFill>
                  <a:schemeClr val="tx1"/>
                </a:solidFill>
                <a:effectLst/>
                <a:latin typeface="+mn-lt"/>
                <a:ea typeface="+mn-ea"/>
                <a:cs typeface="+mn-cs"/>
              </a:rPr>
              <a:t>Close with a story of one that I write about in my book.</a:t>
            </a:r>
            <a:endParaRPr lang="en-US" sz="2400" kern="1200" dirty="0" smtClean="0">
              <a:solidFill>
                <a:schemeClr val="tx1"/>
              </a:solidFill>
              <a:effectLst/>
              <a:latin typeface="+mn-lt"/>
              <a:ea typeface="+mn-ea"/>
              <a:cs typeface="+mn-cs"/>
            </a:endParaRPr>
          </a:p>
          <a:p>
            <a:endParaRPr lang="en-US" sz="2400" kern="1200" dirty="0" smtClean="0">
              <a:solidFill>
                <a:schemeClr val="tx1"/>
              </a:solidFill>
              <a:effectLst/>
              <a:latin typeface="+mn-lt"/>
              <a:ea typeface="+mn-ea"/>
              <a:cs typeface="+mn-cs"/>
            </a:endParaRPr>
          </a:p>
          <a:p>
            <a:r>
              <a:rPr lang="en-US" sz="2400" kern="1200" dirty="0" smtClean="0">
                <a:solidFill>
                  <a:schemeClr val="tx1"/>
                </a:solidFill>
                <a:effectLst/>
                <a:latin typeface="+mn-lt"/>
                <a:ea typeface="+mn-ea"/>
                <a:cs typeface="+mn-cs"/>
              </a:rPr>
              <a:t>Gregg Croteau, who is here</a:t>
            </a:r>
            <a:r>
              <a:rPr lang="en-US" sz="2400" kern="1200" baseline="0" dirty="0" smtClean="0">
                <a:solidFill>
                  <a:schemeClr val="tx1"/>
                </a:solidFill>
                <a:effectLst/>
                <a:latin typeface="+mn-lt"/>
                <a:ea typeface="+mn-ea"/>
                <a:cs typeface="+mn-cs"/>
              </a:rPr>
              <a:t> at this conference today,</a:t>
            </a:r>
            <a:r>
              <a:rPr lang="en-US" sz="2400" kern="1200" dirty="0" smtClean="0">
                <a:solidFill>
                  <a:schemeClr val="tx1"/>
                </a:solidFill>
                <a:effectLst/>
                <a:latin typeface="+mn-lt"/>
                <a:ea typeface="+mn-ea"/>
                <a:cs typeface="+mn-cs"/>
              </a:rPr>
              <a:t> </a:t>
            </a:r>
            <a:r>
              <a:rPr lang="en-US" sz="2400" kern="1200" dirty="0">
                <a:solidFill>
                  <a:schemeClr val="tx1"/>
                </a:solidFill>
                <a:effectLst/>
                <a:latin typeface="+mn-lt"/>
                <a:ea typeface="+mn-ea"/>
                <a:cs typeface="+mn-cs"/>
              </a:rPr>
              <a:t>runs UTEC, a nonprofit in the old mill town of Lowell, Massachusetts, a small city 30 miles northwest of Boston with a population of 108,000.</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Croteau was the founding executive director of UTEC, which was formed by a group of teen leaders in 1999 in response to rampant gang violence. He was hired in 2000, when a $40,000 grant from the city was secured to get the organization off the ground. He responded to a small ad in the help wanted section of the local newspaper that read, “EXCITING OPPORTUNITY. Teen Center needs Executive Director to create structure, dev. capacity, win sustaining funds, coordinate programs.”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Croteau knew this was the job for him. In the early days at UTEC, he was learning on the job. “A good day was breaking up a fight,” he recalled.</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Today, UTEC, which aims to “nurture the ambition of proven-risk youth to trade violence and poverty for social and economic success” in Lowell and the neighboring cities of Lawrence and Haverhill, is literally saving lives. UTEC has been held up as a model by both the current and former governors of Massachusetts and is nationally recognized for its results. It has a staff of 45 and a budget of more than $6 million as it seeks to reach the members of the more than 40 active gang sets operating in the region, as well as those young adults currently incarcerated. UTEC serves 800 to 900 young people each year, working intensively with about 160 to get them out of criminal activity and into a productive job.</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Any given day finds Croteau and UTEC’s “street workers” at a bedside in a hospital after a shooting or visiting a gang member in prison or attending a funeral. These are the places where UTEC staff find they can best begin the process of recruiting a young person to leave street life behind.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Alternatively, you might find Croteau working with staff who help UTEC’s participants study for their GED. Or you might find him at one of UTEC’s several social enterprises—including a mattress-recycling facility, a catering outfit, a café, and a woodworking shop that sells its cutting boards to Whole Foods—that bring in a million dollars in annual revenues and give its clients their first foothold in the working world. Or you might find him negotiating to secure a contract to supply almond and honey nut butter to grocery stores in the Northeast through UTEC’s new commercial kitchen, which will employ another 16 former gang members. Or you might find him raising money from business leaders or foundations. Or you might find him meeting with legislators to convince them to reform our criminal justice system.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Or you might find him on the phone with city leaders, trying to identify a new, larger facility for UTEC’s mattress-recycling operation, as he was one day when I visited with him in late 2017.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Croteau is an educator, mentor, counselor, spiritual advisor, manager, businessman, fundraiser, policy advocate, mediator, and peacemaker all wrapped up into one. His job is infinitely more complicated and difficult than running an equivalent-size business—and yet his salary is just a fraction of what he could make elsewhere. He is passionate about what he does and totally focused on results—judging success by an array of metrics that include declining numbers of shootings and arrests. The overwhelming majority of young people who enter UTEC’s programs stay out of jail and remain employed. UTEC’s recidivism rate (those getting </a:t>
            </a:r>
            <a:r>
              <a:rPr lang="en-US" sz="2400" kern="1200" dirty="0" err="1">
                <a:solidFill>
                  <a:schemeClr val="tx1"/>
                </a:solidFill>
                <a:effectLst/>
                <a:latin typeface="+mn-lt"/>
                <a:ea typeface="+mn-ea"/>
                <a:cs typeface="+mn-cs"/>
              </a:rPr>
              <a:t>rearraigned</a:t>
            </a:r>
            <a:r>
              <a:rPr lang="en-US" sz="2400" kern="1200" dirty="0">
                <a:solidFill>
                  <a:schemeClr val="tx1"/>
                </a:solidFill>
                <a:effectLst/>
                <a:latin typeface="+mn-lt"/>
                <a:ea typeface="+mn-ea"/>
                <a:cs typeface="+mn-cs"/>
              </a:rPr>
              <a:t> after returning from incarceration within one year) is 10 percent, compared to the state average of more than 50 percent.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Although Croteau has won the support of some major foundations, he spends much more time than he’d like raising money—and too much of the agency’s support comes in restricted grants that deny him the flexibility to allocate resources where he thinks they’ll do the most good or to pay the salaries he believes his staff deserve. “Project funding seems great, but you’re expanding your projects without expanding the engine of the organization,” he explained.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Croteau works nonstop—he’s not home until 9 p.m. most nights and bought himself a treadmill desk so he could get a bit of a workout in during meetings in his office. Then he bought an exercise bike for those he’s meeting with so they can exercise, too. He’s quick to emphasize that he used his money, not UTEC’s, for these indulgences—lest anyone think he isn’t a good steward of philanthropic resources.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He told me he has never given thought to doing anything other than what he does, working with the highest-risk young adults. His passion is contagious. “We can’t let this violence ever be seen as normal,” he told a group of new UTEC employees at an orientation session I visited. “Because it’s not. It’s not normal.”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The people leading nonprofits like UTEC and literally hundreds of thousands of others are talented individuals and leaders, grappling with a unique set of challenges. Understanding and respecting how difficult their roles are is crucial to being an effective giver. To spend time with talented nonprofit leaders is to be reminded that it is people like them who make our country better. They never give up on anyone and employ the best methods to help them.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They are unsung American heroes.</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Givers do best when they recognize, respect, and get behind leaders whose goals overlap with their own and who are delivering results—leaders of organizations like these.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Givers do best when they generously support leaders and organizations whose goals and strategies align with theirs, empowering them to help strengthen our society and improve lives.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Giving done righ</a:t>
            </a:r>
            <a:r>
              <a:rPr lang="en-US" sz="2400" kern="1200" baseline="0" dirty="0">
                <a:solidFill>
                  <a:schemeClr val="tx1"/>
                </a:solidFill>
                <a:effectLst/>
                <a:latin typeface="+mn-lt"/>
                <a:ea typeface="+mn-ea"/>
                <a:cs typeface="+mn-cs"/>
              </a:rPr>
              <a:t>t isn’t easy. </a:t>
            </a:r>
          </a:p>
          <a:p>
            <a:endParaRPr lang="en-US" sz="2400" kern="1200" baseline="0" dirty="0">
              <a:solidFill>
                <a:schemeClr val="tx1"/>
              </a:solidFill>
              <a:effectLst/>
              <a:latin typeface="+mn-lt"/>
              <a:ea typeface="+mn-ea"/>
              <a:cs typeface="+mn-cs"/>
            </a:endParaRPr>
          </a:p>
          <a:p>
            <a:r>
              <a:rPr lang="en-US" sz="2400" kern="1200" baseline="0" dirty="0">
                <a:solidFill>
                  <a:schemeClr val="tx1"/>
                </a:solidFill>
                <a:effectLst/>
                <a:latin typeface="+mn-lt"/>
                <a:ea typeface="+mn-ea"/>
                <a:cs typeface="+mn-cs"/>
              </a:rPr>
              <a:t>But it’s all around us even as we can all agree we need more, much, much more, of it. </a:t>
            </a:r>
          </a:p>
          <a:p>
            <a:endParaRPr lang="en-US" sz="24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1AE133-ECAB-7944-8B54-41BA1F4D66C1}" type="slidenum">
              <a:rPr lang="en-US" smtClean="0"/>
              <a:pPr/>
              <a:t>25</a:t>
            </a:fld>
            <a:endParaRPr lang="en-US"/>
          </a:p>
        </p:txBody>
      </p:sp>
      <p:sp>
        <p:nvSpPr>
          <p:cNvPr id="5" name="Oval 4"/>
          <p:cNvSpPr/>
          <p:nvPr/>
        </p:nvSpPr>
        <p:spPr>
          <a:xfrm>
            <a:off x="2494344" y="1429474"/>
            <a:ext cx="2500132" cy="168990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Jay can you animate so this photo comes in?</a:t>
            </a:r>
          </a:p>
        </p:txBody>
      </p:sp>
    </p:spTree>
    <p:extLst>
      <p:ext uri="{BB962C8B-B14F-4D97-AF65-F5344CB8AC3E}">
        <p14:creationId xmlns:p14="http://schemas.microsoft.com/office/powerpoint/2010/main" val="3164592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sz="2400" baseline="0" dirty="0"/>
              <a:t>Thank you.</a:t>
            </a:r>
            <a:endParaRPr lang="en-US" sz="2400" dirty="0"/>
          </a:p>
        </p:txBody>
      </p:sp>
      <p:sp>
        <p:nvSpPr>
          <p:cNvPr id="4" name="Slide Number Placeholder 3"/>
          <p:cNvSpPr>
            <a:spLocks noGrp="1"/>
          </p:cNvSpPr>
          <p:nvPr>
            <p:ph type="sldNum" sz="quarter" idx="10"/>
          </p:nvPr>
        </p:nvSpPr>
        <p:spPr/>
        <p:txBody>
          <a:bodyPr/>
          <a:lstStyle/>
          <a:p>
            <a:fld id="{341AE133-ECAB-7944-8B54-41BA1F4D66C1}" type="slidenum">
              <a:rPr lang="en-US" smtClean="0"/>
              <a:pPr/>
              <a:t>26</a:t>
            </a:fld>
            <a:endParaRPr lang="en-US"/>
          </a:p>
        </p:txBody>
      </p:sp>
    </p:spTree>
    <p:extLst>
      <p:ext uri="{BB962C8B-B14F-4D97-AF65-F5344CB8AC3E}">
        <p14:creationId xmlns:p14="http://schemas.microsoft.com/office/powerpoint/2010/main" val="1683709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3175" y="725488"/>
            <a:ext cx="4832350" cy="3624262"/>
          </a:xfrm>
        </p:spPr>
      </p:sp>
      <p:sp>
        <p:nvSpPr>
          <p:cNvPr id="3" name="Notes Placeholder 2"/>
          <p:cNvSpPr>
            <a:spLocks noGrp="1"/>
          </p:cNvSpPr>
          <p:nvPr>
            <p:ph type="body" idx="1"/>
          </p:nvPr>
        </p:nvSpPr>
        <p:spPr/>
        <p:txBody>
          <a:bodyPr/>
          <a:lstStyle/>
          <a:p>
            <a:r>
              <a:rPr lang="en-US" sz="2400" dirty="0"/>
              <a:t>Choosing goals is tough. In business, easy. Profit </a:t>
            </a:r>
            <a:r>
              <a:rPr lang="en-US" sz="2400" dirty="0" err="1"/>
              <a:t>profit</a:t>
            </a:r>
            <a:r>
              <a:rPr lang="en-US" sz="2400" dirty="0"/>
              <a:t> </a:t>
            </a:r>
            <a:r>
              <a:rPr lang="en-US" sz="2400" dirty="0" err="1"/>
              <a:t>profit</a:t>
            </a:r>
            <a:r>
              <a:rPr lang="en-US" sz="2400" dirty="0"/>
              <a:t>.</a:t>
            </a:r>
          </a:p>
          <a:p>
            <a:r>
              <a:rPr lang="en-US" sz="2400" dirty="0"/>
              <a:t> </a:t>
            </a:r>
          </a:p>
          <a:p>
            <a:r>
              <a:rPr lang="en-US" sz="2400" dirty="0"/>
              <a:t>In philanthropy, it’s much tougher. How do you choose goals? Follow your heart? Use your head?</a:t>
            </a:r>
          </a:p>
          <a:p>
            <a:endParaRPr lang="en-US" sz="2400" dirty="0"/>
          </a:p>
          <a:p>
            <a:r>
              <a:rPr lang="en-US" sz="2400" dirty="0"/>
              <a:t>It’s subjective, after all. Values-laden.</a:t>
            </a:r>
          </a:p>
          <a:p>
            <a:endParaRPr lang="en-US" sz="2400" dirty="0"/>
          </a:p>
          <a:p>
            <a:r>
              <a:rPr lang="en-US" sz="2400" dirty="0"/>
              <a:t>Plus, how do you choose just one or two goals or even several, when there are so many pressing social problems, and when those problems are so interrelated?</a:t>
            </a:r>
          </a:p>
          <a:p>
            <a:endParaRPr lang="en-US" sz="2400" dirty="0"/>
          </a:p>
          <a:p>
            <a:r>
              <a:rPr lang="en-US" sz="2400" dirty="0"/>
              <a:t>How specific or broad they should be?</a:t>
            </a:r>
          </a:p>
          <a:p>
            <a:endParaRPr lang="en-US" sz="2400" dirty="0"/>
          </a:p>
          <a:p>
            <a:r>
              <a:rPr lang="en-US" sz="2400" dirty="0"/>
              <a:t>Root cause or alleviate suffering?</a:t>
            </a:r>
            <a:r>
              <a:rPr lang="en-US" sz="2400" baseline="0" dirty="0"/>
              <a:t> Or both? (I’d suggest both are worthy.)</a:t>
            </a:r>
          </a:p>
          <a:p>
            <a:endParaRPr lang="en-US" sz="2400" baseline="0" dirty="0"/>
          </a:p>
          <a:p>
            <a:r>
              <a:rPr lang="en-US" sz="2400" baseline="0" dirty="0"/>
              <a:t>Local or international (Peter Singer’s argument). (Again, I’d suggest both have merit.)</a:t>
            </a:r>
          </a:p>
          <a:p>
            <a:endParaRPr lang="en-US" sz="2400" baseline="0" dirty="0"/>
          </a:p>
          <a:p>
            <a:r>
              <a:rPr lang="en-US" sz="2400" baseline="0" dirty="0"/>
              <a:t>It’s super difficult to decide. And tough to stay committed. Many take on too much, too many goals. </a:t>
            </a:r>
            <a:endParaRPr lang="en-US" sz="2400" dirty="0"/>
          </a:p>
          <a:p>
            <a:endParaRPr lang="en-US" sz="2400" dirty="0"/>
          </a:p>
        </p:txBody>
      </p:sp>
      <p:sp>
        <p:nvSpPr>
          <p:cNvPr id="4" name="Slide Number Placeholder 3"/>
          <p:cNvSpPr>
            <a:spLocks noGrp="1"/>
          </p:cNvSpPr>
          <p:nvPr>
            <p:ph type="sldNum" sz="quarter" idx="10"/>
          </p:nvPr>
        </p:nvSpPr>
        <p:spPr/>
        <p:txBody>
          <a:bodyPr/>
          <a:lstStyle/>
          <a:p>
            <a:fld id="{0085F395-61B2-41B0-AA32-90EA52D9C511}" type="slidenum">
              <a:rPr lang="en-US" smtClean="0"/>
              <a:pPr/>
              <a:t>3</a:t>
            </a:fld>
            <a:endParaRPr lang="en-US"/>
          </a:p>
        </p:txBody>
      </p:sp>
    </p:spTree>
    <p:extLst>
      <p:ext uri="{BB962C8B-B14F-4D97-AF65-F5344CB8AC3E}">
        <p14:creationId xmlns:p14="http://schemas.microsoft.com/office/powerpoint/2010/main" val="1767011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Focus, focus, focus. Focus is crucial … but hyper-focus</a:t>
            </a:r>
            <a:r>
              <a:rPr lang="en-US" sz="2400" baseline="0" dirty="0"/>
              <a:t> can have its own challenges. You need to always be open to understanding the connections across issues. </a:t>
            </a:r>
          </a:p>
          <a:p>
            <a:endParaRPr lang="en-US" sz="2400" dirty="0"/>
          </a:p>
          <a:p>
            <a:r>
              <a:rPr lang="en-US" sz="2400" baseline="0" dirty="0"/>
              <a:t>In doing research for my book, I met with a very thoughtful New York couple, Mark and Leslie Sillcox, who had focused on providing educational opportunity to low-income students.</a:t>
            </a:r>
            <a:r>
              <a:rPr lang="en-US" sz="2400" dirty="0"/>
              <a:t> Very committed.</a:t>
            </a:r>
            <a:endParaRPr lang="en-US" sz="2400" baseline="0" dirty="0"/>
          </a:p>
          <a:p>
            <a:endParaRPr lang="en-US" sz="2400" baseline="0" dirty="0"/>
          </a:p>
          <a:p>
            <a:r>
              <a:rPr lang="en-US" sz="2400" kern="1200" dirty="0">
                <a:solidFill>
                  <a:schemeClr val="tx1"/>
                </a:solidFill>
                <a:effectLst/>
              </a:rPr>
              <a:t>“We wanted to be hands-on,” Mark explained. So they mentored students, volunteering their time and developing relationships with the people their philanthropy would ultimately seek to help. </a:t>
            </a:r>
          </a:p>
          <a:p>
            <a:endParaRPr lang="en-US" sz="2400" kern="1200" dirty="0">
              <a:solidFill>
                <a:schemeClr val="tx1"/>
              </a:solidFill>
              <a:effectLst/>
            </a:endParaRPr>
          </a:p>
          <a:p>
            <a:r>
              <a:rPr lang="en-US" sz="2400" kern="1200" dirty="0">
                <a:solidFill>
                  <a:schemeClr val="tx1"/>
                </a:solidFill>
                <a:effectLst/>
              </a:rPr>
              <a:t>Leslie explained. “We chose our goals through a combination of analysis plus understanding.” </a:t>
            </a:r>
          </a:p>
          <a:p>
            <a:endParaRPr lang="en-US" sz="2400" kern="1200" dirty="0">
              <a:solidFill>
                <a:schemeClr val="tx1"/>
              </a:solidFill>
              <a:effectLst/>
            </a:endParaRPr>
          </a:p>
          <a:p>
            <a:r>
              <a:rPr lang="en-US" sz="2400" kern="1200" dirty="0">
                <a:solidFill>
                  <a:schemeClr val="tx1"/>
                </a:solidFill>
                <a:effectLst/>
              </a:rPr>
              <a:t>As they describe it, the objectives of their foundation, which makes several million dollars in grants annually, is “to contribute to the steadily growing number of young people in New York City who overcome socioeconomic barriers to graduate from public high school—and then from college—prepared for meaningful employment and robust civic participation.” </a:t>
            </a:r>
          </a:p>
          <a:p>
            <a:endParaRPr lang="en-US" sz="2400" baseline="0" dirty="0"/>
          </a:p>
          <a:p>
            <a:r>
              <a:rPr lang="en-US" sz="2400" baseline="0" dirty="0"/>
              <a:t>They saw good results. </a:t>
            </a:r>
          </a:p>
          <a:p>
            <a:endParaRPr lang="en-US" sz="2400" baseline="0" dirty="0"/>
          </a:p>
          <a:p>
            <a:r>
              <a:rPr lang="en-US" sz="2400" baseline="0" dirty="0"/>
              <a:t>But then t</a:t>
            </a:r>
            <a:r>
              <a:rPr lang="en-US" sz="2400" kern="1200" dirty="0">
                <a:solidFill>
                  <a:schemeClr val="tx1"/>
                </a:solidFill>
                <a:effectLst/>
              </a:rPr>
              <a:t>he </a:t>
            </a:r>
            <a:r>
              <a:rPr lang="en-US" sz="2400" kern="1200" dirty="0" err="1">
                <a:solidFill>
                  <a:schemeClr val="tx1"/>
                </a:solidFill>
                <a:effectLst/>
              </a:rPr>
              <a:t>Sillcoxes</a:t>
            </a:r>
            <a:r>
              <a:rPr lang="en-US" sz="2400" kern="1200" dirty="0">
                <a:solidFill>
                  <a:schemeClr val="tx1"/>
                </a:solidFill>
                <a:effectLst/>
              </a:rPr>
              <a:t> realized that some of the students who were achieving great success academically because of the programs they supported were having all they worked for threatened because they were undocumented. They had arrived in the New York area from Latin America, often fleeing violence, and were finding that, despite their academic success, they couldn’t get financial aid for college. In some cases, they faced the risk of deportation. So, the </a:t>
            </a:r>
            <a:r>
              <a:rPr lang="en-US" sz="2400" kern="1200" dirty="0" err="1">
                <a:solidFill>
                  <a:schemeClr val="tx1"/>
                </a:solidFill>
                <a:effectLst/>
              </a:rPr>
              <a:t>Sillcoxes</a:t>
            </a:r>
            <a:r>
              <a:rPr lang="en-US" sz="2400" kern="1200" dirty="0">
                <a:solidFill>
                  <a:schemeClr val="tx1"/>
                </a:solidFill>
                <a:effectLst/>
              </a:rPr>
              <a:t> began supporting the Safe Passage Project, which provides pro bono legal counsel to undocumented minors. </a:t>
            </a:r>
          </a:p>
          <a:p>
            <a:endParaRPr lang="en-US" sz="2400" kern="1200" dirty="0">
              <a:solidFill>
                <a:schemeClr val="tx1"/>
              </a:solidFill>
              <a:effectLst/>
            </a:endParaRPr>
          </a:p>
          <a:p>
            <a:r>
              <a:rPr lang="en-US" sz="2400" kern="1200" dirty="0">
                <a:solidFill>
                  <a:schemeClr val="tx1"/>
                </a:solidFill>
                <a:effectLst/>
              </a:rPr>
              <a:t>They recognized that issues are interrelated. They were right not</a:t>
            </a:r>
            <a:r>
              <a:rPr lang="en-US" sz="2400" kern="1200" baseline="0" dirty="0">
                <a:solidFill>
                  <a:schemeClr val="tx1"/>
                </a:solidFill>
                <a:effectLst/>
              </a:rPr>
              <a:t> to just stay single-mindedly focused. And yet some focus is necessary because …</a:t>
            </a:r>
            <a:endParaRPr lang="en-US" sz="2400" baseline="0" dirty="0"/>
          </a:p>
          <a:p>
            <a:endParaRPr lang="en-US" sz="2400" dirty="0"/>
          </a:p>
          <a:p>
            <a:r>
              <a:rPr lang="en-US" sz="2400" dirty="0"/>
              <a:t>there are so many pressing issues.</a:t>
            </a:r>
          </a:p>
        </p:txBody>
      </p:sp>
      <p:sp>
        <p:nvSpPr>
          <p:cNvPr id="4" name="Slide Number Placeholder 3"/>
          <p:cNvSpPr>
            <a:spLocks noGrp="1"/>
          </p:cNvSpPr>
          <p:nvPr>
            <p:ph type="sldNum" sz="quarter" idx="10"/>
          </p:nvPr>
        </p:nvSpPr>
        <p:spPr/>
        <p:txBody>
          <a:bodyPr/>
          <a:lstStyle/>
          <a:p>
            <a:fld id="{341AE133-ECAB-7944-8B54-41BA1F4D66C1}" type="slidenum">
              <a:rPr lang="en-US" smtClean="0"/>
              <a:pPr/>
              <a:t>4</a:t>
            </a:fld>
            <a:endParaRPr lang="en-US"/>
          </a:p>
        </p:txBody>
      </p:sp>
      <p:sp>
        <p:nvSpPr>
          <p:cNvPr id="5" name="Oval 4"/>
          <p:cNvSpPr/>
          <p:nvPr/>
        </p:nvSpPr>
        <p:spPr>
          <a:xfrm>
            <a:off x="2199189" y="931762"/>
            <a:ext cx="2783711" cy="30267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Jay, can you add here a photo of high school students, ideally diverse, ideally in a classroom?? </a:t>
            </a:r>
            <a:r>
              <a:rPr lang="en-US" dirty="0" err="1"/>
              <a:t>Tx</a:t>
            </a:r>
            <a:r>
              <a:rPr lang="en-US" dirty="0"/>
              <a:t> </a:t>
            </a:r>
          </a:p>
        </p:txBody>
      </p:sp>
    </p:spTree>
    <p:extLst>
      <p:ext uri="{BB962C8B-B14F-4D97-AF65-F5344CB8AC3E}">
        <p14:creationId xmlns:p14="http://schemas.microsoft.com/office/powerpoint/2010/main" val="755575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Surveyed CEOs in 2016 – most</a:t>
            </a:r>
            <a:r>
              <a:rPr lang="en-US" sz="2400" baseline="0" dirty="0"/>
              <a:t> pressing issues.</a:t>
            </a:r>
            <a:endParaRPr lang="en-US" sz="2400" dirty="0"/>
          </a:p>
          <a:p>
            <a:endParaRPr lang="en-US" sz="2400" dirty="0"/>
          </a:p>
          <a:p>
            <a:r>
              <a:rPr lang="en-US" sz="2400" dirty="0"/>
              <a:t>Tempting to focus on </a:t>
            </a:r>
            <a:r>
              <a:rPr lang="en-US" sz="2400" u="sng" dirty="0"/>
              <a:t>all these </a:t>
            </a:r>
            <a:r>
              <a:rPr lang="en-US" sz="2400" dirty="0"/>
              <a:t>– and many others… But you can’t do everything well. You have to choose!</a:t>
            </a:r>
          </a:p>
          <a:p>
            <a:endParaRPr lang="en-US" sz="24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SO: Choosing goals isn’t easy. But choose you must. And then you must revisit whether your goals make sense given the context. Constant balancing act.</a:t>
            </a:r>
          </a:p>
          <a:p>
            <a:endParaRPr lang="en-US" sz="2400" dirty="0"/>
          </a:p>
          <a:p>
            <a:r>
              <a:rPr lang="en-US" sz="2400" dirty="0"/>
              <a:t>And then there is the question of how to make progress on them. The strategy. The how.</a:t>
            </a:r>
          </a:p>
        </p:txBody>
      </p:sp>
      <p:sp>
        <p:nvSpPr>
          <p:cNvPr id="4" name="Slide Number Placeholder 3"/>
          <p:cNvSpPr>
            <a:spLocks noGrp="1"/>
          </p:cNvSpPr>
          <p:nvPr>
            <p:ph type="sldNum" sz="quarter" idx="10"/>
          </p:nvPr>
        </p:nvSpPr>
        <p:spPr/>
        <p:txBody>
          <a:bodyPr/>
          <a:lstStyle/>
          <a:p>
            <a:fld id="{341AE133-ECAB-7944-8B54-41BA1F4D66C1}" type="slidenum">
              <a:rPr lang="en-US" smtClean="0"/>
              <a:pPr/>
              <a:t>5</a:t>
            </a:fld>
            <a:endParaRPr lang="en-US"/>
          </a:p>
        </p:txBody>
      </p:sp>
    </p:spTree>
    <p:extLst>
      <p:ext uri="{BB962C8B-B14F-4D97-AF65-F5344CB8AC3E}">
        <p14:creationId xmlns:p14="http://schemas.microsoft.com/office/powerpoint/2010/main" val="997754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3175" y="725488"/>
            <a:ext cx="4832350" cy="3624262"/>
          </a:xfrm>
        </p:spPr>
      </p:sp>
      <p:sp>
        <p:nvSpPr>
          <p:cNvPr id="3" name="Notes Placeholder 2"/>
          <p:cNvSpPr>
            <a:spLocks noGrp="1"/>
          </p:cNvSpPr>
          <p:nvPr>
            <p:ph type="body" idx="1"/>
          </p:nvPr>
        </p:nvSpPr>
        <p:spPr/>
        <p:txBody>
          <a:bodyPr/>
          <a:lstStyle/>
          <a:p>
            <a:r>
              <a:rPr lang="en-US" sz="2400" dirty="0"/>
              <a:t>First, let me say that – broken record – strategy plays out differently in philanthropy than in business, because there are no competitive dynamics for donors. (Unfortunately, a whole slew of consultants</a:t>
            </a:r>
            <a:r>
              <a:rPr lang="en-US" sz="2400" baseline="0" dirty="0"/>
              <a:t> and b-school types who tried to foist a business-based conception of strategy onto philanthropy in the late 1990s and early 2000s.)</a:t>
            </a:r>
            <a:endParaRPr lang="en-US" sz="2400" dirty="0"/>
          </a:p>
          <a:p>
            <a:endParaRPr lang="en-US" sz="2400" dirty="0"/>
          </a:p>
          <a:p>
            <a:r>
              <a:rPr lang="en-US" sz="2400" dirty="0"/>
              <a:t>In business, it’s all about “unique positioning.” But if I can make tremendous impact at my foundation by doing exactly what your foundation is doing, why wouldn’t I?  I wouldn’t demur, by saying, “No, I don’t want to fund those vaccinations because it’s not our ‘distinctive position’ to do that work.” Focus</a:t>
            </a:r>
            <a:r>
              <a:rPr lang="en-US" sz="2400" baseline="0" dirty="0"/>
              <a:t> on brand and credit – and uniqueness – can actually get in the way of effectiveness.</a:t>
            </a:r>
            <a:endParaRPr lang="en-US" sz="2400" dirty="0"/>
          </a:p>
          <a:p>
            <a:endParaRPr lang="en-US" sz="2400" dirty="0"/>
          </a:p>
          <a:p>
            <a:r>
              <a:rPr lang="en-US" sz="2400" dirty="0"/>
              <a:t>Let me put it this way. In business, you want your strategy to be yours alone. In philanthropy, that is a recipe for failure. Your strategy must be shared. And informed by those who know best.</a:t>
            </a:r>
          </a:p>
          <a:p>
            <a:endParaRPr lang="en-US" sz="2400" dirty="0"/>
          </a:p>
          <a:p>
            <a:r>
              <a:rPr lang="en-US" sz="2400" dirty="0"/>
              <a:t>So how to define strategy in philanthropy?</a:t>
            </a:r>
          </a:p>
          <a:p>
            <a:endParaRPr lang="en-US" dirty="0"/>
          </a:p>
        </p:txBody>
      </p:sp>
      <p:sp>
        <p:nvSpPr>
          <p:cNvPr id="4" name="Slide Number Placeholder 3"/>
          <p:cNvSpPr>
            <a:spLocks noGrp="1"/>
          </p:cNvSpPr>
          <p:nvPr>
            <p:ph type="sldNum" sz="quarter" idx="10"/>
          </p:nvPr>
        </p:nvSpPr>
        <p:spPr/>
        <p:txBody>
          <a:bodyPr/>
          <a:lstStyle/>
          <a:p>
            <a:fld id="{0085F395-61B2-41B0-AA32-90EA52D9C511}" type="slidenum">
              <a:rPr lang="en-US" smtClean="0"/>
              <a:pPr/>
              <a:t>6</a:t>
            </a:fld>
            <a:endParaRPr lang="en-US"/>
          </a:p>
        </p:txBody>
      </p:sp>
    </p:spTree>
    <p:extLst>
      <p:ext uri="{BB962C8B-B14F-4D97-AF65-F5344CB8AC3E}">
        <p14:creationId xmlns:p14="http://schemas.microsoft.com/office/powerpoint/2010/main" val="1606740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3175" y="725488"/>
            <a:ext cx="4832350" cy="3624262"/>
          </a:xfrm>
        </p:spPr>
      </p:sp>
      <p:sp>
        <p:nvSpPr>
          <p:cNvPr id="3" name="Notes Placeholder 2"/>
          <p:cNvSpPr>
            <a:spLocks noGrp="1"/>
          </p:cNvSpPr>
          <p:nvPr>
            <p:ph type="body" idx="1"/>
          </p:nvPr>
        </p:nvSpPr>
        <p:spPr/>
        <p:txBody>
          <a:bodyPr/>
          <a:lstStyle/>
          <a:p>
            <a:r>
              <a:rPr lang="en-US" sz="2400" dirty="0"/>
              <a:t>We at CEP define strategy as:</a:t>
            </a:r>
          </a:p>
          <a:p>
            <a:endParaRPr lang="en-US" sz="2400" dirty="0"/>
          </a:p>
          <a:p>
            <a:r>
              <a:rPr lang="en-US" sz="2400" b="1" i="1" dirty="0"/>
              <a:t>A framework for decision-making that is </a:t>
            </a:r>
            <a:endParaRPr lang="en-US" sz="2400" dirty="0"/>
          </a:p>
          <a:p>
            <a:r>
              <a:rPr lang="en-US" sz="2400" b="1" i="1" dirty="0"/>
              <a:t>1) focused on the external context, and </a:t>
            </a:r>
            <a:endParaRPr lang="en-US" sz="2400" dirty="0"/>
          </a:p>
          <a:p>
            <a:r>
              <a:rPr lang="en-US" sz="2400" b="1" i="1" dirty="0"/>
              <a:t>2) includes a hypothesized causal connection between use of</a:t>
            </a:r>
            <a:r>
              <a:rPr lang="en-US" sz="2400" b="1" i="1" baseline="0" dirty="0"/>
              <a:t> </a:t>
            </a:r>
            <a:r>
              <a:rPr lang="en-US" sz="2400" b="1" i="1" dirty="0"/>
              <a:t>resources and goal achievement.</a:t>
            </a:r>
            <a:endParaRPr lang="en-US" sz="2400" dirty="0"/>
          </a:p>
          <a:p>
            <a:endParaRPr lang="en-US" sz="2400" dirty="0"/>
          </a:p>
          <a:p>
            <a:r>
              <a:rPr lang="en-US" sz="2400" dirty="0"/>
              <a:t>But in our research, we see a disconnect between the </a:t>
            </a:r>
            <a:r>
              <a:rPr lang="en-US" sz="2400" i="1" dirty="0"/>
              <a:t>rhetorical </a:t>
            </a:r>
            <a:r>
              <a:rPr lang="en-US" sz="2400" dirty="0"/>
              <a:t>embrace of strategy and the </a:t>
            </a:r>
            <a:r>
              <a:rPr lang="en-US" sz="2400" i="1" u="sng" dirty="0"/>
              <a:t>reality </a:t>
            </a:r>
            <a:r>
              <a:rPr lang="en-US" sz="2400" u="sng" dirty="0"/>
              <a:t>of its actual use</a:t>
            </a:r>
            <a:r>
              <a:rPr lang="en-US" sz="2400" dirty="0"/>
              <a:t>. This disconnect exists at both private foundations and community foundations. I think this also happens at corporate foundations and with individual givers.</a:t>
            </a:r>
          </a:p>
          <a:p>
            <a:endParaRPr lang="en-US" sz="2400" dirty="0"/>
          </a:p>
          <a:p>
            <a:r>
              <a:rPr lang="en-US" sz="2400" dirty="0"/>
              <a:t>Strategy in philanthropy requires a relentless focus on the logic of how you will achieve your goals.  It is about data-driven decision making, rooted in analysis and a theory of how the foundation’s efforts can contribute to the desired change. Wherever possible, it’s informed by evidence of what works and what doesn’t, the more rigorous the better. It’s also influenced by feedback loops so you can constantly iterate and improve your strategy based on a changing context.</a:t>
            </a:r>
          </a:p>
          <a:p>
            <a:endParaRPr lang="en-US" sz="2400" dirty="0"/>
          </a:p>
          <a:p>
            <a:r>
              <a:rPr lang="en-US" sz="2400" dirty="0"/>
              <a:t>Lately, strategy has gotten a bad rap, partly because of the consultants and b-school types</a:t>
            </a:r>
            <a:r>
              <a:rPr lang="en-US" sz="2400" baseline="0" dirty="0"/>
              <a:t> I just mentioned</a:t>
            </a:r>
            <a:r>
              <a:rPr lang="en-US" sz="2400" dirty="0"/>
              <a:t>. It’s been associated with top-down, donor-driven out of touch </a:t>
            </a:r>
            <a:r>
              <a:rPr lang="en-US" sz="2400" dirty="0" err="1"/>
              <a:t>grantmaking</a:t>
            </a:r>
            <a:r>
              <a:rPr lang="en-US" sz="2400" dirty="0"/>
              <a:t> that rides roughshod over the perspectives of grantees and intended beneficiaries. But that’s not good strategy.</a:t>
            </a:r>
          </a:p>
          <a:p>
            <a:endParaRPr lang="en-US" sz="2400" dirty="0"/>
          </a:p>
          <a:p>
            <a:r>
              <a:rPr lang="en-US" sz="2400" dirty="0"/>
              <a:t>Strategy isn’t about deciding what works on high, about being arrogant or top-down. The best strategists are always questioning assumptions – theirs and others – and getting feedback. </a:t>
            </a:r>
          </a:p>
          <a:p>
            <a:endParaRPr lang="en-US" sz="2400" dirty="0"/>
          </a:p>
          <a:p>
            <a:r>
              <a:rPr lang="en-US" sz="2400" dirty="0"/>
              <a:t>Strategies</a:t>
            </a:r>
            <a:r>
              <a:rPr lang="en-US" sz="2400" baseline="0" dirty="0"/>
              <a:t> and t</a:t>
            </a:r>
            <a:r>
              <a:rPr lang="en-US" sz="2400" dirty="0"/>
              <a:t>heories of change should be more like wikis than static documents. </a:t>
            </a:r>
          </a:p>
          <a:p>
            <a:endParaRPr lang="en-US" sz="2400" dirty="0"/>
          </a:p>
          <a:p>
            <a:r>
              <a:rPr lang="en-US" sz="2400" dirty="0"/>
              <a:t>Not easy …. Especially when you choose to work on some of the toughest issues, as you have ….</a:t>
            </a:r>
          </a:p>
          <a:p>
            <a:endParaRPr lang="en-US" sz="2400" dirty="0"/>
          </a:p>
          <a:p>
            <a:r>
              <a:rPr lang="en-US" sz="2400" dirty="0"/>
              <a:t>But it can be done.  And when it is done right, great results. </a:t>
            </a:r>
          </a:p>
          <a:p>
            <a:endParaRPr lang="en-US" sz="2400" dirty="0"/>
          </a:p>
          <a:p>
            <a:pPr defTabSz="921167">
              <a:defRPr/>
            </a:pPr>
            <a:r>
              <a:rPr lang="en-US" sz="2400" dirty="0"/>
              <a:t>Good philanthropic strategy has contributed to a lot of progress. …. </a:t>
            </a:r>
          </a:p>
          <a:p>
            <a:endParaRPr lang="en-US" sz="2400" dirty="0"/>
          </a:p>
          <a:p>
            <a:endParaRPr lang="en-US" sz="2400" dirty="0"/>
          </a:p>
          <a:p>
            <a:endParaRPr lang="en-US" sz="2400" dirty="0"/>
          </a:p>
          <a:p>
            <a:endParaRPr lang="en-US" sz="2400" dirty="0"/>
          </a:p>
          <a:p>
            <a:endParaRPr lang="en-US" dirty="0"/>
          </a:p>
        </p:txBody>
      </p:sp>
      <p:sp>
        <p:nvSpPr>
          <p:cNvPr id="4" name="Slide Number Placeholder 3"/>
          <p:cNvSpPr>
            <a:spLocks noGrp="1"/>
          </p:cNvSpPr>
          <p:nvPr>
            <p:ph type="sldNum" sz="quarter" idx="10"/>
          </p:nvPr>
        </p:nvSpPr>
        <p:spPr/>
        <p:txBody>
          <a:bodyPr/>
          <a:lstStyle/>
          <a:p>
            <a:fld id="{0085F395-61B2-41B0-AA32-90EA52D9C511}" type="slidenum">
              <a:rPr lang="en-US" smtClean="0"/>
              <a:pPr/>
              <a:t>7</a:t>
            </a:fld>
            <a:endParaRPr lang="en-US"/>
          </a:p>
        </p:txBody>
      </p:sp>
    </p:spTree>
    <p:extLst>
      <p:ext uri="{BB962C8B-B14F-4D97-AF65-F5344CB8AC3E}">
        <p14:creationId xmlns:p14="http://schemas.microsoft.com/office/powerpoint/2010/main" val="2132469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a:p>
            <a:r>
              <a:rPr lang="en-US" sz="2400" dirty="0"/>
              <a:t>Our 911 emergency response system</a:t>
            </a:r>
          </a:p>
          <a:p>
            <a:endParaRPr lang="en-US" sz="2400" dirty="0"/>
          </a:p>
          <a:p>
            <a:r>
              <a:rPr lang="en-US" sz="2400" dirty="0"/>
              <a:t>Better treatment of diseases – such as diabetes</a:t>
            </a:r>
          </a:p>
          <a:p>
            <a:endParaRPr lang="en-US" sz="2400" dirty="0"/>
          </a:p>
          <a:p>
            <a:r>
              <a:rPr lang="en-US" sz="2400" dirty="0"/>
              <a:t>Improved outcomes for foster kids</a:t>
            </a:r>
          </a:p>
          <a:p>
            <a:endParaRPr lang="en-US" sz="2400" dirty="0"/>
          </a:p>
          <a:p>
            <a:r>
              <a:rPr lang="en-US" sz="2400" dirty="0"/>
              <a:t>Progress on childhood </a:t>
            </a:r>
            <a:r>
              <a:rPr lang="en-US" sz="2400" dirty="0" err="1"/>
              <a:t>obseity</a:t>
            </a:r>
            <a:endParaRPr lang="en-US" sz="2400" dirty="0"/>
          </a:p>
          <a:p>
            <a:endParaRPr lang="en-US" sz="2400" dirty="0"/>
          </a:p>
          <a:p>
            <a:r>
              <a:rPr lang="en-US" sz="2400" dirty="0"/>
              <a:t>Civil rights for LGBT people</a:t>
            </a:r>
          </a:p>
          <a:p>
            <a:endParaRPr lang="en-US" sz="2400" dirty="0"/>
          </a:p>
          <a:p>
            <a:r>
              <a:rPr lang="en-US" sz="2400" dirty="0"/>
              <a:t>For African-Americans</a:t>
            </a:r>
          </a:p>
          <a:p>
            <a:endParaRPr lang="en-US" sz="2400" dirty="0"/>
          </a:p>
          <a:p>
            <a:r>
              <a:rPr lang="en-US" sz="2400" dirty="0"/>
              <a:t>These strategies</a:t>
            </a:r>
            <a:r>
              <a:rPr lang="en-US" sz="2400" baseline="0" dirty="0"/>
              <a:t> were thought out, logical – connection between goal and resource allocation always in mind. They also were iterated based on learning. Not static.</a:t>
            </a:r>
          </a:p>
          <a:p>
            <a:endParaRPr lang="en-US" sz="2400" baseline="0" dirty="0"/>
          </a:p>
          <a:p>
            <a:r>
              <a:rPr lang="en-US" sz="2400" baseline="0" dirty="0"/>
              <a:t>In general: they were shared  …. Not the strategies of a single actor!</a:t>
            </a:r>
          </a:p>
          <a:p>
            <a:endParaRPr lang="en-US" sz="2400" baseline="0" dirty="0"/>
          </a:p>
          <a:p>
            <a:endParaRPr lang="en-US" sz="2400" dirty="0"/>
          </a:p>
          <a:p>
            <a:endParaRPr lang="en-US" dirty="0"/>
          </a:p>
        </p:txBody>
      </p:sp>
      <p:sp>
        <p:nvSpPr>
          <p:cNvPr id="4" name="Slide Number Placeholder 3"/>
          <p:cNvSpPr>
            <a:spLocks noGrp="1"/>
          </p:cNvSpPr>
          <p:nvPr>
            <p:ph type="sldNum" sz="quarter" idx="10"/>
          </p:nvPr>
        </p:nvSpPr>
        <p:spPr/>
        <p:txBody>
          <a:bodyPr/>
          <a:lstStyle/>
          <a:p>
            <a:fld id="{0085F395-61B2-41B0-AA32-90EA52D9C511}" type="slidenum">
              <a:rPr lang="en-US" smtClean="0"/>
              <a:pPr/>
              <a:t>8</a:t>
            </a:fld>
            <a:endParaRPr lang="en-US" dirty="0"/>
          </a:p>
        </p:txBody>
      </p:sp>
    </p:spTree>
    <p:extLst>
      <p:ext uri="{BB962C8B-B14F-4D97-AF65-F5344CB8AC3E}">
        <p14:creationId xmlns:p14="http://schemas.microsoft.com/office/powerpoint/2010/main" val="716936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Strategy needs to be shared</a:t>
            </a:r>
            <a:r>
              <a:rPr lang="en-US" sz="2400" baseline="0" dirty="0"/>
              <a:t> or it will generally fail, especially when dealing with the most daunting </a:t>
            </a:r>
            <a:r>
              <a:rPr lang="en-US" sz="2400" baseline="0" dirty="0" smtClean="0"/>
              <a:t>challenges…</a:t>
            </a:r>
          </a:p>
          <a:p>
            <a:endParaRPr lang="en-US" sz="2400" baseline="0" dirty="0"/>
          </a:p>
          <a:p>
            <a:r>
              <a:rPr lang="en-US" sz="2400" baseline="0" dirty="0"/>
              <a:t>Giving </a:t>
            </a:r>
            <a:r>
              <a:rPr lang="en-US" sz="2400" baseline="0" dirty="0" smtClean="0"/>
              <a:t>circles popularity. Big funders re-discovering need for collaboration. </a:t>
            </a:r>
            <a:r>
              <a:rPr lang="en-US" sz="2400" baseline="0" dirty="0"/>
              <a:t>High profile efforts </a:t>
            </a:r>
            <a:r>
              <a:rPr lang="en-US" sz="2400" dirty="0"/>
              <a:t>like these of donors to come together.</a:t>
            </a:r>
          </a:p>
        </p:txBody>
      </p:sp>
      <p:sp>
        <p:nvSpPr>
          <p:cNvPr id="4" name="Slide Number Placeholder 3"/>
          <p:cNvSpPr>
            <a:spLocks noGrp="1"/>
          </p:cNvSpPr>
          <p:nvPr>
            <p:ph type="sldNum" sz="quarter" idx="10"/>
          </p:nvPr>
        </p:nvSpPr>
        <p:spPr/>
        <p:txBody>
          <a:bodyPr/>
          <a:lstStyle/>
          <a:p>
            <a:fld id="{341AE133-ECAB-7944-8B54-41BA1F4D66C1}" type="slidenum">
              <a:rPr lang="en-US" smtClean="0"/>
              <a:pPr/>
              <a:t>9</a:t>
            </a:fld>
            <a:endParaRPr lang="en-US"/>
          </a:p>
        </p:txBody>
      </p:sp>
    </p:spTree>
    <p:extLst>
      <p:ext uri="{BB962C8B-B14F-4D97-AF65-F5344CB8AC3E}">
        <p14:creationId xmlns:p14="http://schemas.microsoft.com/office/powerpoint/2010/main" val="3440839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1D2E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5231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1D2E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ight Triangle 2"/>
          <p:cNvSpPr/>
          <p:nvPr userDrawn="1"/>
        </p:nvSpPr>
        <p:spPr>
          <a:xfrm rot="16200000">
            <a:off x="7846542" y="5560541"/>
            <a:ext cx="1297458" cy="1297458"/>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3094" y="6317094"/>
            <a:ext cx="431496" cy="431496"/>
          </a:xfrm>
          <a:prstGeom prst="rect">
            <a:avLst/>
          </a:prstGeom>
        </p:spPr>
      </p:pic>
    </p:spTree>
    <p:extLst>
      <p:ext uri="{BB962C8B-B14F-4D97-AF65-F5344CB8AC3E}">
        <p14:creationId xmlns:p14="http://schemas.microsoft.com/office/powerpoint/2010/main" val="8182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Footer">
    <p:spTree>
      <p:nvGrpSpPr>
        <p:cNvPr id="1" name=""/>
        <p:cNvGrpSpPr/>
        <p:nvPr/>
      </p:nvGrpSpPr>
      <p:grpSpPr>
        <a:xfrm>
          <a:off x="0" y="0"/>
          <a:ext cx="0" cy="0"/>
          <a:chOff x="0" y="0"/>
          <a:chExt cx="0" cy="0"/>
        </a:xfrm>
      </p:grpSpPr>
      <p:sp>
        <p:nvSpPr>
          <p:cNvPr id="2" name="Right Triangle 1"/>
          <p:cNvSpPr/>
          <p:nvPr userDrawn="1"/>
        </p:nvSpPr>
        <p:spPr>
          <a:xfrm rot="16200000">
            <a:off x="7846542" y="5560541"/>
            <a:ext cx="1297458" cy="1297458"/>
          </a:xfrm>
          <a:prstGeom prst="rtTriangle">
            <a:avLst/>
          </a:prstGeom>
          <a:blipFill>
            <a:blip r:embed="rId2"/>
            <a:srcRect/>
            <a:stretch>
              <a:fillRect l="-52191" t="-76857" r="-80381" b="-105048"/>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03094" y="6317094"/>
            <a:ext cx="431496" cy="431496"/>
          </a:xfrm>
          <a:prstGeom prst="rect">
            <a:avLst/>
          </a:prstGeom>
        </p:spPr>
      </p:pic>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1D2E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2166" y="2649166"/>
            <a:ext cx="1559668" cy="1559668"/>
          </a:xfrm>
          <a:prstGeom prst="rect">
            <a:avLst/>
          </a:prstGeom>
        </p:spPr>
      </p:pic>
    </p:spTree>
    <p:extLst>
      <p:ext uri="{BB962C8B-B14F-4D97-AF65-F5344CB8AC3E}">
        <p14:creationId xmlns:p14="http://schemas.microsoft.com/office/powerpoint/2010/main" val="76914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1D2E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2166" y="1162198"/>
            <a:ext cx="1559668" cy="1559668"/>
          </a:xfrm>
          <a:prstGeom prst="rect">
            <a:avLst/>
          </a:prstGeom>
        </p:spPr>
      </p:pic>
    </p:spTree>
    <p:extLst>
      <p:ext uri="{BB962C8B-B14F-4D97-AF65-F5344CB8AC3E}">
        <p14:creationId xmlns:p14="http://schemas.microsoft.com/office/powerpoint/2010/main" val="604216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29552" t="29505" b="-131"/>
          <a:stretch/>
        </p:blipFill>
        <p:spPr>
          <a:xfrm>
            <a:off x="-2" y="1"/>
            <a:ext cx="9144002" cy="6870699"/>
          </a:xfrm>
          <a:prstGeom prst="rect">
            <a:avLst/>
          </a:prstGeom>
          <a:ln w="168275">
            <a:noFill/>
            <a:miter lim="800000"/>
          </a:ln>
        </p:spPr>
      </p:pic>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9552" t="29505" b="20642"/>
          <a:stretch/>
        </p:blipFill>
        <p:spPr>
          <a:xfrm>
            <a:off x="-2" y="3"/>
            <a:ext cx="9144002" cy="4849791"/>
          </a:xfrm>
          <a:prstGeom prst="rect">
            <a:avLst/>
          </a:prstGeom>
          <a:ln w="168275">
            <a:noFill/>
            <a:miter lim="800000"/>
          </a:ln>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79751" y="5126459"/>
            <a:ext cx="2984500" cy="1516126"/>
          </a:xfrm>
          <a:prstGeom prst="rect">
            <a:avLst/>
          </a:prstGeom>
        </p:spPr>
      </p:pic>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99102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40"/>
            <a:ext cx="8229599" cy="5937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1" y="1600202"/>
            <a:ext cx="8229599"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6166213"/>
      </p:ext>
    </p:extLst>
  </p:cSld>
  <p:clrMap bg1="lt1" tx1="dk1" bg2="lt2" tx2="dk2" accent1="accent1" accent2="accent2" accent3="accent3" accent4="accent4" accent5="accent5" accent6="accent6" hlink="hlink" folHlink="folHlink"/>
  <p:sldLayoutIdLst>
    <p:sldLayoutId id="2147483675" r:id="rId1"/>
    <p:sldLayoutId id="2147483679" r:id="rId2"/>
    <p:sldLayoutId id="2147483662" r:id="rId3"/>
    <p:sldLayoutId id="2147483670" r:id="rId4"/>
    <p:sldLayoutId id="2147483681" r:id="rId5"/>
    <p:sldLayoutId id="2147483672" r:id="rId6"/>
    <p:sldLayoutId id="2147483663" r:id="rId7"/>
    <p:sldLayoutId id="2147483678" r:id="rId8"/>
  </p:sldLayoutIdLst>
  <p:hf hdr="0" ftr="0" dt="0"/>
  <p:txStyles>
    <p:titleStyle>
      <a:lvl1pPr algn="ctr" defTabSz="457200" rtl="0" eaLnBrk="1" latinLnBrk="0" hangingPunct="1">
        <a:spcBef>
          <a:spcPct val="0"/>
        </a:spcBef>
        <a:buNone/>
        <a:defRPr sz="2600" b="0" i="0" kern="1200">
          <a:solidFill>
            <a:srgbClr val="1B364E"/>
          </a:solidFill>
          <a:latin typeface="Calibri Regular" charset="0"/>
          <a:ea typeface="+mj-ea"/>
          <a:cs typeface="Calibri Regular" charset="0"/>
        </a:defRPr>
      </a:lvl1pPr>
    </p:titleStyle>
    <p:bodyStyle>
      <a:lvl1pPr marL="342900" indent="-342900" algn="l" defTabSz="457200" rtl="0" eaLnBrk="1" latinLnBrk="0" hangingPunct="1">
        <a:spcBef>
          <a:spcPct val="20000"/>
        </a:spcBef>
        <a:buClr>
          <a:srgbClr val="F48024"/>
        </a:buClr>
        <a:buFont typeface="Lucida Grande"/>
        <a:buChar char="›"/>
        <a:defRPr sz="2800" kern="1200">
          <a:solidFill>
            <a:schemeClr val="tx1">
              <a:lumMod val="65000"/>
              <a:lumOff val="35000"/>
            </a:schemeClr>
          </a:solidFill>
          <a:latin typeface="Calibri"/>
          <a:ea typeface="+mn-ea"/>
          <a:cs typeface="Calibri"/>
        </a:defRPr>
      </a:lvl1pPr>
      <a:lvl2pPr marL="742950" indent="-285750" algn="l" defTabSz="457200" rtl="0" eaLnBrk="1" latinLnBrk="0" hangingPunct="1">
        <a:spcBef>
          <a:spcPct val="20000"/>
        </a:spcBef>
        <a:buFont typeface="Lucida Grande"/>
        <a:buChar char="»"/>
        <a:defRPr sz="2400" kern="1200">
          <a:solidFill>
            <a:schemeClr val="bg1">
              <a:lumMod val="50000"/>
            </a:schemeClr>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a:ea typeface="+mn-ea"/>
          <a:cs typeface="Calibri"/>
        </a:defRPr>
      </a:lvl4pPr>
      <a:lvl5pPr marL="2057400" indent="-228600" algn="l" defTabSz="457200" rtl="0" eaLnBrk="1" latinLnBrk="0" hangingPunct="1">
        <a:spcBef>
          <a:spcPct val="20000"/>
        </a:spcBef>
        <a:buFont typeface="Lucida Grande"/>
        <a:buChar char="∙"/>
        <a:defRPr sz="2000" kern="1200">
          <a:solidFill>
            <a:schemeClr val="bg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7619F88-66D5-E149-B50C-8AF4A40B7D1E}"/>
              </a:ext>
            </a:extLst>
          </p:cNvPr>
          <p:cNvSpPr/>
          <p:nvPr/>
        </p:nvSpPr>
        <p:spPr>
          <a:xfrm flipV="1">
            <a:off x="7347" y="1269402"/>
            <a:ext cx="9158168" cy="3081454"/>
          </a:xfrm>
          <a:prstGeom prst="rect">
            <a:avLst/>
          </a:prstGeom>
          <a:solidFill>
            <a:srgbClr val="8C9D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EBFCD"/>
              </a:solidFill>
            </a:endParaRPr>
          </a:p>
        </p:txBody>
      </p:sp>
      <p:sp>
        <p:nvSpPr>
          <p:cNvPr id="7" name="Rectangle 6"/>
          <p:cNvSpPr/>
          <p:nvPr/>
        </p:nvSpPr>
        <p:spPr>
          <a:xfrm>
            <a:off x="1615053" y="4983667"/>
            <a:ext cx="6059047" cy="867930"/>
          </a:xfrm>
          <a:prstGeom prst="rect">
            <a:avLst/>
          </a:prstGeom>
        </p:spPr>
        <p:txBody>
          <a:bodyPr wrap="square">
            <a:spAutoFit/>
          </a:bodyPr>
          <a:lstStyle/>
          <a:p>
            <a:pPr algn="ctr">
              <a:lnSpc>
                <a:spcPct val="75000"/>
              </a:lnSpc>
            </a:pPr>
            <a:r>
              <a:rPr lang="en-US" sz="3200" b="1" dirty="0">
                <a:solidFill>
                  <a:srgbClr val="D3E4EC"/>
                </a:solidFill>
                <a:latin typeface="Calibri"/>
                <a:ea typeface="+mj-ea"/>
                <a:cs typeface="Calibri"/>
              </a:rPr>
              <a:t>PHIL BUCHANAN</a:t>
            </a:r>
          </a:p>
          <a:p>
            <a:pPr algn="ctr">
              <a:lnSpc>
                <a:spcPct val="110000"/>
              </a:lnSpc>
            </a:pPr>
            <a:r>
              <a:rPr lang="en-US" sz="2400" dirty="0">
                <a:solidFill>
                  <a:schemeClr val="bg1"/>
                </a:solidFill>
                <a:latin typeface="Calibri"/>
                <a:ea typeface="+mj-ea"/>
                <a:cs typeface="Calibri"/>
              </a:rPr>
              <a:t>@</a:t>
            </a:r>
            <a:r>
              <a:rPr lang="en-US" sz="2400" dirty="0" err="1">
                <a:solidFill>
                  <a:schemeClr val="bg1"/>
                </a:solidFill>
                <a:latin typeface="Calibri"/>
                <a:ea typeface="+mj-ea"/>
                <a:cs typeface="Calibri"/>
              </a:rPr>
              <a:t>philxbuchanan</a:t>
            </a:r>
            <a:endParaRPr lang="en-US" sz="2400" dirty="0">
              <a:solidFill>
                <a:schemeClr val="bg1"/>
              </a:solidFill>
              <a:latin typeface="Calibri"/>
              <a:ea typeface="+mj-ea"/>
              <a:cs typeface="Calibri"/>
            </a:endParaRPr>
          </a:p>
        </p:txBody>
      </p:sp>
      <p:sp>
        <p:nvSpPr>
          <p:cNvPr id="3" name="Rectangle 2">
            <a:extLst>
              <a:ext uri="{FF2B5EF4-FFF2-40B4-BE49-F238E27FC236}">
                <a16:creationId xmlns:a16="http://schemas.microsoft.com/office/drawing/2014/main" id="{D52A357E-12BD-F94D-B015-B98CD9B525A7}"/>
              </a:ext>
            </a:extLst>
          </p:cNvPr>
          <p:cNvSpPr/>
          <p:nvPr/>
        </p:nvSpPr>
        <p:spPr>
          <a:xfrm>
            <a:off x="1659978" y="1949579"/>
            <a:ext cx="5969198" cy="1015663"/>
          </a:xfrm>
          <a:prstGeom prst="rect">
            <a:avLst/>
          </a:prstGeom>
        </p:spPr>
        <p:txBody>
          <a:bodyPr wrap="none">
            <a:spAutoFit/>
          </a:bodyPr>
          <a:lstStyle/>
          <a:p>
            <a:pPr algn="ctr" fontAlgn="base"/>
            <a:r>
              <a:rPr lang="en-US" sz="6000" dirty="0">
                <a:solidFill>
                  <a:srgbClr val="1D2E3E"/>
                </a:solidFill>
              </a:rPr>
              <a:t>Giving Done Right:</a:t>
            </a:r>
          </a:p>
        </p:txBody>
      </p:sp>
      <p:sp>
        <p:nvSpPr>
          <p:cNvPr id="4" name="Rectangle 3">
            <a:extLst>
              <a:ext uri="{FF2B5EF4-FFF2-40B4-BE49-F238E27FC236}">
                <a16:creationId xmlns:a16="http://schemas.microsoft.com/office/drawing/2014/main" id="{4F832056-AEDF-B347-B0B0-438918FA3706}"/>
              </a:ext>
            </a:extLst>
          </p:cNvPr>
          <p:cNvSpPr/>
          <p:nvPr/>
        </p:nvSpPr>
        <p:spPr>
          <a:xfrm>
            <a:off x="3974911" y="6193451"/>
            <a:ext cx="1015086" cy="345159"/>
          </a:xfrm>
          <a:prstGeom prst="rect">
            <a:avLst/>
          </a:prstGeom>
        </p:spPr>
        <p:txBody>
          <a:bodyPr wrap="none">
            <a:spAutoFit/>
          </a:bodyPr>
          <a:lstStyle/>
          <a:p>
            <a:pPr algn="ctr">
              <a:lnSpc>
                <a:spcPct val="75000"/>
              </a:lnSpc>
            </a:pPr>
            <a:r>
              <a:rPr lang="en-US" sz="2100" b="1" dirty="0" err="1">
                <a:solidFill>
                  <a:schemeClr val="bg1"/>
                </a:solidFill>
                <a:cs typeface="Calibri"/>
              </a:rPr>
              <a:t>cep.org</a:t>
            </a:r>
            <a:endParaRPr lang="en-US" sz="2100" b="1" dirty="0">
              <a:solidFill>
                <a:schemeClr val="bg1"/>
              </a:solidFill>
              <a:cs typeface="Calibri"/>
            </a:endParaRPr>
          </a:p>
        </p:txBody>
      </p:sp>
      <p:sp>
        <p:nvSpPr>
          <p:cNvPr id="9" name="Rectangle 8">
            <a:extLst>
              <a:ext uri="{FF2B5EF4-FFF2-40B4-BE49-F238E27FC236}">
                <a16:creationId xmlns:a16="http://schemas.microsoft.com/office/drawing/2014/main" id="{79238613-8C87-CF44-B072-82595A6B3FD9}"/>
              </a:ext>
            </a:extLst>
          </p:cNvPr>
          <p:cNvSpPr/>
          <p:nvPr/>
        </p:nvSpPr>
        <p:spPr>
          <a:xfrm>
            <a:off x="2542408" y="2744040"/>
            <a:ext cx="4059188" cy="830997"/>
          </a:xfrm>
          <a:prstGeom prst="rect">
            <a:avLst/>
          </a:prstGeom>
        </p:spPr>
        <p:txBody>
          <a:bodyPr wrap="none">
            <a:spAutoFit/>
          </a:bodyPr>
          <a:lstStyle/>
          <a:p>
            <a:pPr algn="ctr" fontAlgn="base"/>
            <a:r>
              <a:rPr lang="en-US" sz="4800" b="1" dirty="0">
                <a:solidFill>
                  <a:schemeClr val="bg1"/>
                </a:solidFill>
              </a:rPr>
              <a:t>WHAT IT TAKES</a:t>
            </a:r>
          </a:p>
        </p:txBody>
      </p:sp>
      <p:pic>
        <p:nvPicPr>
          <p:cNvPr id="13" name="Picture 12">
            <a:extLst>
              <a:ext uri="{FF2B5EF4-FFF2-40B4-BE49-F238E27FC236}">
                <a16:creationId xmlns:a16="http://schemas.microsoft.com/office/drawing/2014/main" id="{1CC7458D-2875-6B47-BF9C-B912C6B8AC2B}"/>
              </a:ext>
            </a:extLst>
          </p:cNvPr>
          <p:cNvPicPr>
            <a:picLocks noChangeAspect="1"/>
          </p:cNvPicPr>
          <p:nvPr/>
        </p:nvPicPr>
        <p:blipFill>
          <a:blip r:embed="rId3"/>
          <a:stretch>
            <a:fillRect/>
          </a:stretch>
        </p:blipFill>
        <p:spPr>
          <a:xfrm>
            <a:off x="4087910" y="680337"/>
            <a:ext cx="968184" cy="968184"/>
          </a:xfrm>
          <a:prstGeom prst="rect">
            <a:avLst/>
          </a:prstGeom>
        </p:spPr>
      </p:pic>
      <p:sp>
        <p:nvSpPr>
          <p:cNvPr id="5" name="Rectangle 4">
            <a:extLst>
              <a:ext uri="{FF2B5EF4-FFF2-40B4-BE49-F238E27FC236}">
                <a16:creationId xmlns:a16="http://schemas.microsoft.com/office/drawing/2014/main" id="{E665BABE-FD1E-4144-947C-44067D34CF94}"/>
              </a:ext>
            </a:extLst>
          </p:cNvPr>
          <p:cNvSpPr/>
          <p:nvPr/>
        </p:nvSpPr>
        <p:spPr>
          <a:xfrm>
            <a:off x="3826443" y="3943383"/>
            <a:ext cx="1750159" cy="300082"/>
          </a:xfrm>
          <a:prstGeom prst="rect">
            <a:avLst/>
          </a:prstGeom>
        </p:spPr>
        <p:txBody>
          <a:bodyPr wrap="none">
            <a:spAutoFit/>
          </a:bodyPr>
          <a:lstStyle/>
          <a:p>
            <a:pPr>
              <a:lnSpc>
                <a:spcPct val="75000"/>
              </a:lnSpc>
            </a:pPr>
            <a:r>
              <a:rPr lang="en-US" dirty="0">
                <a:solidFill>
                  <a:srgbClr val="D3E4EC"/>
                </a:solidFill>
                <a:cs typeface="Calibri"/>
              </a:rPr>
              <a:t>October 4, 2018 </a:t>
            </a:r>
          </a:p>
        </p:txBody>
      </p:sp>
    </p:spTree>
    <p:extLst>
      <p:ext uri="{BB962C8B-B14F-4D97-AF65-F5344CB8AC3E}">
        <p14:creationId xmlns:p14="http://schemas.microsoft.com/office/powerpoint/2010/main" val="1591279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68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9805" y="2895600"/>
            <a:ext cx="8804394" cy="1072088"/>
          </a:xfrm>
          <a:prstGeom prst="rect">
            <a:avLst/>
          </a:prstGeom>
        </p:spPr>
        <p:txBody>
          <a:bodyPr wrap="none" lIns="0" tIns="0" rIns="0" bIns="0">
            <a:spAutoFit/>
          </a:bodyPr>
          <a:lstStyle/>
          <a:p>
            <a:pPr algn="ctr">
              <a:lnSpc>
                <a:spcPct val="75000"/>
              </a:lnSpc>
            </a:pPr>
            <a:r>
              <a:rPr lang="en-US" sz="8800" b="1" dirty="0">
                <a:solidFill>
                  <a:srgbClr val="EEAE38"/>
                </a:solidFill>
                <a:latin typeface="Calibri"/>
                <a:ea typeface="+mj-ea"/>
                <a:cs typeface="Calibri"/>
              </a:rPr>
              <a:t>IMPLEMENTATION</a:t>
            </a:r>
            <a:endParaRPr lang="en-US" sz="8800" b="1" dirty="0">
              <a:solidFill>
                <a:srgbClr val="EEAE38"/>
              </a:solidFill>
              <a:latin typeface="Calibri"/>
              <a:cs typeface="Calibri"/>
            </a:endParaRPr>
          </a:p>
        </p:txBody>
      </p:sp>
      <p:sp>
        <p:nvSpPr>
          <p:cNvPr id="10" name="Rectangle 9"/>
          <p:cNvSpPr/>
          <p:nvPr/>
        </p:nvSpPr>
        <p:spPr>
          <a:xfrm>
            <a:off x="609600" y="3932287"/>
            <a:ext cx="8229600" cy="487313"/>
          </a:xfrm>
          <a:prstGeom prst="rect">
            <a:avLst/>
          </a:prstGeom>
        </p:spPr>
        <p:txBody>
          <a:bodyPr wrap="square" lIns="0" tIns="0" rIns="0" bIns="0">
            <a:spAutoFit/>
          </a:bodyPr>
          <a:lstStyle/>
          <a:p>
            <a:pPr algn="r">
              <a:lnSpc>
                <a:spcPct val="75000"/>
              </a:lnSpc>
            </a:pPr>
            <a:r>
              <a:rPr lang="en-US" sz="4000" dirty="0">
                <a:solidFill>
                  <a:schemeClr val="bg1"/>
                </a:solidFill>
                <a:latin typeface="Calibri"/>
                <a:ea typeface="+mj-ea"/>
                <a:cs typeface="Calibri"/>
              </a:rPr>
              <a:t>OF STRATEGY</a:t>
            </a:r>
            <a:endParaRPr lang="en-US" sz="4000" dirty="0">
              <a:solidFill>
                <a:schemeClr val="bg1"/>
              </a:solidFill>
              <a:latin typeface="Calibri"/>
              <a:cs typeface="Calibri"/>
            </a:endParaRPr>
          </a:p>
        </p:txBody>
      </p:sp>
    </p:spTree>
    <p:extLst>
      <p:ext uri="{BB962C8B-B14F-4D97-AF65-F5344CB8AC3E}">
        <p14:creationId xmlns:p14="http://schemas.microsoft.com/office/powerpoint/2010/main" val="69063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437E6A-3F86-9F4C-89E5-1F4B9EB609B9}"/>
              </a:ext>
            </a:extLst>
          </p:cNvPr>
          <p:cNvPicPr>
            <a:picLocks noChangeAspect="1"/>
          </p:cNvPicPr>
          <p:nvPr/>
        </p:nvPicPr>
        <p:blipFill>
          <a:blip r:embed="rId3"/>
          <a:stretch>
            <a:fillRect/>
          </a:stretch>
        </p:blipFill>
        <p:spPr>
          <a:xfrm>
            <a:off x="566531" y="550572"/>
            <a:ext cx="5793728" cy="3912095"/>
          </a:xfrm>
          <a:prstGeom prst="rect">
            <a:avLst/>
          </a:prstGeom>
          <a:ln>
            <a:solidFill>
              <a:srgbClr val="1D2E3E"/>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3B2CD504-8443-4944-8CBC-EB6EC3FA0EF2}"/>
              </a:ext>
            </a:extLst>
          </p:cNvPr>
          <p:cNvPicPr>
            <a:picLocks noChangeAspect="1"/>
          </p:cNvPicPr>
          <p:nvPr/>
        </p:nvPicPr>
        <p:blipFill rotWithShape="1">
          <a:blip r:embed="rId4"/>
          <a:srcRect b="24952"/>
          <a:stretch/>
        </p:blipFill>
        <p:spPr>
          <a:xfrm>
            <a:off x="3990604" y="2108941"/>
            <a:ext cx="3915060" cy="4244008"/>
          </a:xfrm>
          <a:prstGeom prst="rect">
            <a:avLst/>
          </a:prstGeom>
          <a:ln>
            <a:solidFill>
              <a:srgbClr val="1D2E3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9189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455670" y="1495347"/>
            <a:ext cx="6103039" cy="804072"/>
            <a:chOff x="874092" y="1265111"/>
            <a:chExt cx="8137385" cy="1072095"/>
          </a:xfrm>
        </p:grpSpPr>
        <p:sp>
          <p:nvSpPr>
            <p:cNvPr id="6" name="Rectangle 5"/>
            <p:cNvSpPr/>
            <p:nvPr/>
          </p:nvSpPr>
          <p:spPr>
            <a:xfrm>
              <a:off x="2425159" y="1495950"/>
              <a:ext cx="6586318" cy="841256"/>
            </a:xfrm>
            <a:prstGeom prst="rect">
              <a:avLst/>
            </a:prstGeom>
          </p:spPr>
          <p:txBody>
            <a:bodyPr wrap="square">
              <a:spAutoFit/>
            </a:bodyPr>
            <a:lstStyle/>
            <a:p>
              <a:r>
                <a:rPr lang="en-US" sz="2625" baseline="30000" dirty="0">
                  <a:solidFill>
                    <a:schemeClr val="bg1"/>
                  </a:solidFill>
                </a:rPr>
                <a:t>Learning from the experiences of those they </a:t>
              </a:r>
              <a:br>
                <a:rPr lang="en-US" sz="2625" baseline="30000" dirty="0">
                  <a:solidFill>
                    <a:schemeClr val="bg1"/>
                  </a:solidFill>
                </a:rPr>
              </a:br>
              <a:r>
                <a:rPr lang="en-US" sz="2625" baseline="30000" dirty="0">
                  <a:solidFill>
                    <a:schemeClr val="bg1"/>
                  </a:solidFill>
                </a:rPr>
                <a:t>are ultimately trying to help</a:t>
              </a:r>
            </a:p>
          </p:txBody>
        </p:sp>
        <p:sp>
          <p:nvSpPr>
            <p:cNvPr id="7" name="TextBox 6"/>
            <p:cNvSpPr txBox="1"/>
            <p:nvPr/>
          </p:nvSpPr>
          <p:spPr>
            <a:xfrm>
              <a:off x="874092" y="1265111"/>
              <a:ext cx="1671992" cy="1046439"/>
            </a:xfrm>
            <a:prstGeom prst="rect">
              <a:avLst/>
            </a:prstGeom>
            <a:noFill/>
          </p:spPr>
          <p:txBody>
            <a:bodyPr wrap="square" rtlCol="0">
              <a:spAutoFit/>
            </a:bodyPr>
            <a:lstStyle/>
            <a:p>
              <a:r>
                <a:rPr lang="en-US" sz="4500" b="1" dirty="0">
                  <a:solidFill>
                    <a:schemeClr val="bg1"/>
                  </a:solidFill>
                </a:rPr>
                <a:t>69</a:t>
              </a:r>
              <a:r>
                <a:rPr lang="en-US" sz="4500" dirty="0">
                  <a:solidFill>
                    <a:schemeClr val="bg1"/>
                  </a:solidFill>
                  <a:latin typeface="+mj-lt"/>
                </a:rPr>
                <a:t>%</a:t>
              </a:r>
            </a:p>
          </p:txBody>
        </p:sp>
      </p:grpSp>
      <p:grpSp>
        <p:nvGrpSpPr>
          <p:cNvPr id="8" name="Group 7"/>
          <p:cNvGrpSpPr/>
          <p:nvPr/>
        </p:nvGrpSpPr>
        <p:grpSpPr>
          <a:xfrm>
            <a:off x="1455670" y="2352546"/>
            <a:ext cx="6386303" cy="810456"/>
            <a:chOff x="874092" y="2247796"/>
            <a:chExt cx="8515071" cy="1080607"/>
          </a:xfrm>
        </p:grpSpPr>
        <p:sp>
          <p:nvSpPr>
            <p:cNvPr id="9" name="Rectangle 8"/>
            <p:cNvSpPr/>
            <p:nvPr/>
          </p:nvSpPr>
          <p:spPr>
            <a:xfrm>
              <a:off x="2425157" y="2487148"/>
              <a:ext cx="6964006" cy="841255"/>
            </a:xfrm>
            <a:prstGeom prst="rect">
              <a:avLst/>
            </a:prstGeom>
          </p:spPr>
          <p:txBody>
            <a:bodyPr wrap="square">
              <a:spAutoFit/>
            </a:bodyPr>
            <a:lstStyle/>
            <a:p>
              <a:r>
                <a:rPr lang="en-US" sz="2625" baseline="30000" dirty="0">
                  <a:solidFill>
                    <a:schemeClr val="bg1"/>
                  </a:solidFill>
                </a:rPr>
                <a:t>Learning from the knowledge or experiences </a:t>
              </a:r>
              <a:br>
                <a:rPr lang="en-US" sz="2625" baseline="30000" dirty="0">
                  <a:solidFill>
                    <a:schemeClr val="bg1"/>
                  </a:solidFill>
                </a:rPr>
              </a:br>
              <a:r>
                <a:rPr lang="en-US" sz="2625" baseline="30000" dirty="0">
                  <a:solidFill>
                    <a:schemeClr val="bg1"/>
                  </a:solidFill>
                </a:rPr>
                <a:t>of grantees</a:t>
              </a:r>
            </a:p>
          </p:txBody>
        </p:sp>
        <p:sp>
          <p:nvSpPr>
            <p:cNvPr id="10" name="TextBox 9"/>
            <p:cNvSpPr txBox="1"/>
            <p:nvPr/>
          </p:nvSpPr>
          <p:spPr>
            <a:xfrm>
              <a:off x="874092" y="2247796"/>
              <a:ext cx="1671992" cy="1046439"/>
            </a:xfrm>
            <a:prstGeom prst="rect">
              <a:avLst/>
            </a:prstGeom>
            <a:noFill/>
          </p:spPr>
          <p:txBody>
            <a:bodyPr wrap="square" rtlCol="0">
              <a:spAutoFit/>
            </a:bodyPr>
            <a:lstStyle/>
            <a:p>
              <a:r>
                <a:rPr lang="en-US" sz="4500" b="1" dirty="0">
                  <a:solidFill>
                    <a:schemeClr val="bg1"/>
                  </a:solidFill>
                </a:rPr>
                <a:t>67</a:t>
              </a:r>
              <a:r>
                <a:rPr lang="en-US" sz="4500" dirty="0">
                  <a:solidFill>
                    <a:schemeClr val="bg1"/>
                  </a:solidFill>
                  <a:latin typeface="+mj-lt"/>
                </a:rPr>
                <a:t>%</a:t>
              </a:r>
            </a:p>
          </p:txBody>
        </p:sp>
      </p:grpSp>
      <p:grpSp>
        <p:nvGrpSpPr>
          <p:cNvPr id="5" name="Group 4"/>
          <p:cNvGrpSpPr/>
          <p:nvPr/>
        </p:nvGrpSpPr>
        <p:grpSpPr>
          <a:xfrm>
            <a:off x="1455670" y="3217115"/>
            <a:ext cx="4455220" cy="784830"/>
            <a:chOff x="874092" y="3306477"/>
            <a:chExt cx="5940293" cy="1046439"/>
          </a:xfrm>
        </p:grpSpPr>
        <p:sp>
          <p:nvSpPr>
            <p:cNvPr id="11" name="Rectangle 10"/>
            <p:cNvSpPr/>
            <p:nvPr/>
          </p:nvSpPr>
          <p:spPr>
            <a:xfrm>
              <a:off x="2425159" y="3719309"/>
              <a:ext cx="4389226" cy="482182"/>
            </a:xfrm>
            <a:prstGeom prst="rect">
              <a:avLst/>
            </a:prstGeom>
          </p:spPr>
          <p:txBody>
            <a:bodyPr wrap="square">
              <a:spAutoFit/>
            </a:bodyPr>
            <a:lstStyle/>
            <a:p>
              <a:r>
                <a:rPr lang="en-US" sz="2625" baseline="30000" dirty="0">
                  <a:solidFill>
                    <a:schemeClr val="bg1"/>
                  </a:solidFill>
                </a:rPr>
                <a:t>Taking more risk</a:t>
              </a:r>
            </a:p>
          </p:txBody>
        </p:sp>
        <p:sp>
          <p:nvSpPr>
            <p:cNvPr id="12" name="TextBox 11"/>
            <p:cNvSpPr txBox="1"/>
            <p:nvPr/>
          </p:nvSpPr>
          <p:spPr>
            <a:xfrm>
              <a:off x="874092" y="3306477"/>
              <a:ext cx="1671992" cy="1046439"/>
            </a:xfrm>
            <a:prstGeom prst="rect">
              <a:avLst/>
            </a:prstGeom>
            <a:noFill/>
          </p:spPr>
          <p:txBody>
            <a:bodyPr wrap="square" rtlCol="0">
              <a:spAutoFit/>
            </a:bodyPr>
            <a:lstStyle/>
            <a:p>
              <a:r>
                <a:rPr lang="en-US" sz="4500" b="1" dirty="0">
                  <a:solidFill>
                    <a:schemeClr val="bg1"/>
                  </a:solidFill>
                </a:rPr>
                <a:t>64</a:t>
              </a:r>
              <a:r>
                <a:rPr lang="en-US" sz="4500" dirty="0">
                  <a:solidFill>
                    <a:schemeClr val="bg1"/>
                  </a:solidFill>
                  <a:latin typeface="+mj-lt"/>
                </a:rPr>
                <a:t>%</a:t>
              </a:r>
            </a:p>
          </p:txBody>
        </p:sp>
      </p:grpSp>
      <p:grpSp>
        <p:nvGrpSpPr>
          <p:cNvPr id="3" name="Group 2"/>
          <p:cNvGrpSpPr/>
          <p:nvPr/>
        </p:nvGrpSpPr>
        <p:grpSpPr>
          <a:xfrm>
            <a:off x="1455669" y="4174027"/>
            <a:ext cx="6386306" cy="1196118"/>
            <a:chOff x="874093" y="4537589"/>
            <a:chExt cx="8515074" cy="1594825"/>
          </a:xfrm>
        </p:grpSpPr>
        <p:sp>
          <p:nvSpPr>
            <p:cNvPr id="13" name="Rectangle 12"/>
            <p:cNvSpPr/>
            <p:nvPr/>
          </p:nvSpPr>
          <p:spPr>
            <a:xfrm>
              <a:off x="2425158" y="4652212"/>
              <a:ext cx="6216335" cy="482183"/>
            </a:xfrm>
            <a:prstGeom prst="rect">
              <a:avLst/>
            </a:prstGeom>
          </p:spPr>
          <p:txBody>
            <a:bodyPr wrap="square">
              <a:spAutoFit/>
            </a:bodyPr>
            <a:lstStyle/>
            <a:p>
              <a:r>
                <a:rPr lang="en-US" sz="2625" baseline="30000" dirty="0">
                  <a:solidFill>
                    <a:schemeClr val="bg1"/>
                  </a:solidFill>
                </a:rPr>
                <a:t>Collaborating with one another</a:t>
              </a:r>
            </a:p>
          </p:txBody>
        </p:sp>
        <p:sp>
          <p:nvSpPr>
            <p:cNvPr id="14" name="TextBox 13"/>
            <p:cNvSpPr txBox="1"/>
            <p:nvPr/>
          </p:nvSpPr>
          <p:spPr>
            <a:xfrm>
              <a:off x="874093" y="4537589"/>
              <a:ext cx="1671992" cy="1046440"/>
            </a:xfrm>
            <a:prstGeom prst="rect">
              <a:avLst/>
            </a:prstGeom>
            <a:noFill/>
          </p:spPr>
          <p:txBody>
            <a:bodyPr wrap="square" rtlCol="0">
              <a:spAutoFit/>
            </a:bodyPr>
            <a:lstStyle/>
            <a:p>
              <a:r>
                <a:rPr lang="en-US" sz="4500" b="1" dirty="0">
                  <a:solidFill>
                    <a:schemeClr val="bg1"/>
                  </a:solidFill>
                </a:rPr>
                <a:t>59</a:t>
              </a:r>
              <a:r>
                <a:rPr lang="en-US" sz="4500" dirty="0">
                  <a:solidFill>
                    <a:schemeClr val="bg1"/>
                  </a:solidFill>
                  <a:latin typeface="+mj-lt"/>
                </a:rPr>
                <a:t>%</a:t>
              </a:r>
            </a:p>
          </p:txBody>
        </p:sp>
        <p:sp>
          <p:nvSpPr>
            <p:cNvPr id="15" name="Rectangle 14"/>
            <p:cNvSpPr/>
            <p:nvPr/>
          </p:nvSpPr>
          <p:spPr>
            <a:xfrm>
              <a:off x="2425160" y="5111622"/>
              <a:ext cx="6964007" cy="1020792"/>
            </a:xfrm>
            <a:prstGeom prst="rect">
              <a:avLst/>
            </a:prstGeom>
          </p:spPr>
          <p:txBody>
            <a:bodyPr wrap="square">
              <a:spAutoFit/>
            </a:bodyPr>
            <a:lstStyle/>
            <a:p>
              <a:r>
                <a:rPr lang="en-US" sz="2625" baseline="30000" dirty="0">
                  <a:solidFill>
                    <a:schemeClr val="bg1"/>
                  </a:solidFill>
                </a:rPr>
                <a:t>Simultaneously</a:t>
              </a:r>
              <a:r>
                <a:rPr lang="en-US" sz="2625" dirty="0">
                  <a:solidFill>
                    <a:schemeClr val="bg1"/>
                  </a:solidFill>
                </a:rPr>
                <a:t> </a:t>
              </a:r>
              <a:r>
                <a:rPr lang="en-US" sz="2625" baseline="30000" dirty="0">
                  <a:solidFill>
                    <a:schemeClr val="bg1"/>
                  </a:solidFill>
                </a:rPr>
                <a:t>collaborating with foundations, business, government, and nonprofits</a:t>
              </a:r>
            </a:p>
          </p:txBody>
        </p:sp>
      </p:grpSp>
      <p:sp>
        <p:nvSpPr>
          <p:cNvPr id="18" name="Title 9"/>
          <p:cNvSpPr txBox="1">
            <a:spLocks/>
          </p:cNvSpPr>
          <p:nvPr/>
        </p:nvSpPr>
        <p:spPr>
          <a:xfrm>
            <a:off x="557784" y="320040"/>
            <a:ext cx="6890222" cy="512448"/>
          </a:xfrm>
          <a:prstGeom prst="rect">
            <a:avLst/>
          </a:prstGeom>
        </p:spPr>
        <p:txBody>
          <a:bodyPr vert="horz" lIns="68580" tIns="34290" rIns="68580" bIns="34290" rtlCol="0" anchor="ctr">
            <a:spAutoFit/>
          </a:bodyPr>
          <a:lstStyle>
            <a:lvl1pPr algn="l" defTabSz="914400" rtl="0" eaLnBrk="1" latinLnBrk="0" hangingPunct="1">
              <a:lnSpc>
                <a:spcPct val="90000"/>
              </a:lnSpc>
              <a:spcBef>
                <a:spcPct val="0"/>
              </a:spcBef>
              <a:buNone/>
              <a:defRPr sz="4400" kern="1200">
                <a:solidFill>
                  <a:srgbClr val="183045"/>
                </a:solidFill>
                <a:latin typeface="+mj-lt"/>
                <a:ea typeface="+mj-ea"/>
                <a:cs typeface="+mj-cs"/>
              </a:defRPr>
            </a:lvl1pPr>
          </a:lstStyle>
          <a:p>
            <a:r>
              <a:rPr lang="en-US" sz="3200" dirty="0">
                <a:solidFill>
                  <a:srgbClr val="EBB643"/>
                </a:solidFill>
                <a:latin typeface="Calibri" charset="0"/>
                <a:ea typeface="Calibri" charset="0"/>
                <a:cs typeface="Calibri" charset="0"/>
              </a:rPr>
              <a:t>PROMISING PRACTICES</a:t>
            </a:r>
          </a:p>
        </p:txBody>
      </p:sp>
      <p:cxnSp>
        <p:nvCxnSpPr>
          <p:cNvPr id="4" name="Straight Connector 3"/>
          <p:cNvCxnSpPr/>
          <p:nvPr/>
        </p:nvCxnSpPr>
        <p:spPr>
          <a:xfrm>
            <a:off x="1490870" y="2276333"/>
            <a:ext cx="6351104" cy="0"/>
          </a:xfrm>
          <a:prstGeom prst="line">
            <a:avLst/>
          </a:prstGeom>
          <a:ln>
            <a:solidFill>
              <a:srgbClr val="EBB64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90870" y="3182528"/>
            <a:ext cx="6351104" cy="0"/>
          </a:xfrm>
          <a:prstGeom prst="line">
            <a:avLst/>
          </a:prstGeom>
          <a:ln>
            <a:solidFill>
              <a:srgbClr val="EBB64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90870" y="3996224"/>
            <a:ext cx="6351104" cy="0"/>
          </a:xfrm>
          <a:prstGeom prst="line">
            <a:avLst/>
          </a:prstGeom>
          <a:ln>
            <a:solidFill>
              <a:srgbClr val="EBB6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74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63650" y="905932"/>
            <a:ext cx="6616700" cy="4093450"/>
            <a:chOff x="1562100" y="905932"/>
            <a:chExt cx="6616700" cy="4093450"/>
          </a:xfrm>
        </p:grpSpPr>
        <p:sp>
          <p:nvSpPr>
            <p:cNvPr id="23" name="Rectangle 22"/>
            <p:cNvSpPr/>
            <p:nvPr/>
          </p:nvSpPr>
          <p:spPr>
            <a:xfrm>
              <a:off x="1562100" y="1888840"/>
              <a:ext cx="6616700" cy="31105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nSpc>
                  <a:spcPct val="90000"/>
                </a:lnSpc>
                <a:spcAft>
                  <a:spcPts val="1800"/>
                </a:spcAft>
              </a:pPr>
              <a:r>
                <a:rPr lang="en-US" sz="2400" dirty="0">
                  <a:solidFill>
                    <a:srgbClr val="FFFFFF"/>
                  </a:solidFill>
                  <a:latin typeface="Calibri"/>
                  <a:cs typeface="Calibri"/>
                </a:rPr>
                <a:t>Some funders seem to come into the relationship thinking that they know more than we do. </a:t>
              </a:r>
            </a:p>
            <a:p>
              <a:pPr>
                <a:lnSpc>
                  <a:spcPct val="90000"/>
                </a:lnSpc>
                <a:spcAft>
                  <a:spcPts val="1800"/>
                </a:spcAft>
              </a:pPr>
              <a:r>
                <a:rPr lang="en-US" sz="2400" dirty="0">
                  <a:solidFill>
                    <a:srgbClr val="FFFFFF"/>
                  </a:solidFill>
                  <a:latin typeface="Calibri"/>
                  <a:cs typeface="Calibri"/>
                </a:rPr>
                <a:t>Funders do probably spend more time reading academic literature, but they don’t spend time with low-income people. While they have much to teach us, we also have much to teach them. </a:t>
              </a:r>
            </a:p>
            <a:p>
              <a:pPr>
                <a:lnSpc>
                  <a:spcPct val="90000"/>
                </a:lnSpc>
                <a:spcAft>
                  <a:spcPts val="1800"/>
                </a:spcAft>
              </a:pPr>
              <a:r>
                <a:rPr lang="en-US" sz="3200" b="1" dirty="0">
                  <a:solidFill>
                    <a:srgbClr val="FFFFFF"/>
                  </a:solidFill>
                  <a:latin typeface="Calibri"/>
                  <a:cs typeface="Calibri"/>
                </a:rPr>
                <a:t>The best funders realize that</a:t>
              </a:r>
              <a:r>
                <a:rPr lang="en-US" sz="3200" dirty="0">
                  <a:solidFill>
                    <a:srgbClr val="FFFFFF"/>
                  </a:solidFill>
                  <a:latin typeface="Calibri"/>
                  <a:cs typeface="Calibri"/>
                </a:rPr>
                <a:t>.</a:t>
              </a:r>
              <a:endParaRPr lang="en-US" sz="2400" dirty="0">
                <a:solidFill>
                  <a:srgbClr val="FFFFFF"/>
                </a:solidFill>
                <a:latin typeface="Calibri"/>
                <a:cs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180" y="905932"/>
              <a:ext cx="1201420" cy="961136"/>
            </a:xfrm>
            <a:prstGeom prst="rect">
              <a:avLst/>
            </a:prstGeom>
          </p:spPr>
        </p:pic>
      </p:grpSp>
    </p:spTree>
    <p:extLst>
      <p:ext uri="{BB962C8B-B14F-4D97-AF65-F5344CB8AC3E}">
        <p14:creationId xmlns:p14="http://schemas.microsoft.com/office/powerpoint/2010/main" val="163378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820959" y="2290891"/>
            <a:ext cx="5767860" cy="162230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rgbClr val="18304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18304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183045"/>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183045"/>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18304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000" dirty="0">
                <a:solidFill>
                  <a:schemeClr val="bg1"/>
                </a:solidFill>
              </a:rPr>
              <a:t>The more you hurt, the more you help.</a:t>
            </a:r>
          </a:p>
        </p:txBody>
      </p:sp>
      <p:sp>
        <p:nvSpPr>
          <p:cNvPr id="7" name="Rectangle 6"/>
          <p:cNvSpPr/>
          <p:nvPr/>
        </p:nvSpPr>
        <p:spPr>
          <a:xfrm>
            <a:off x="1803028" y="4255611"/>
            <a:ext cx="5767861" cy="415498"/>
          </a:xfrm>
          <a:prstGeom prst="rect">
            <a:avLst/>
          </a:prstGeom>
        </p:spPr>
        <p:txBody>
          <a:bodyPr wrap="square">
            <a:spAutoFit/>
          </a:bodyPr>
          <a:lstStyle/>
          <a:p>
            <a:r>
              <a:rPr lang="en-US" sz="2100" b="1" dirty="0">
                <a:solidFill>
                  <a:srgbClr val="AEBFCD"/>
                </a:solidFill>
              </a:rPr>
              <a:t>JASON HACKMANN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098" y="1162905"/>
            <a:ext cx="1201420" cy="961136"/>
          </a:xfrm>
          <a:prstGeom prst="rect">
            <a:avLst/>
          </a:prstGeom>
        </p:spPr>
      </p:pic>
    </p:spTree>
    <p:extLst>
      <p:ext uri="{BB962C8B-B14F-4D97-AF65-F5344CB8AC3E}">
        <p14:creationId xmlns:p14="http://schemas.microsoft.com/office/powerpoint/2010/main" val="196748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8309" t="14000" r="8309" b="62518"/>
          <a:stretch/>
        </p:blipFill>
        <p:spPr>
          <a:xfrm>
            <a:off x="462334" y="1809596"/>
            <a:ext cx="8210096" cy="2992120"/>
          </a:xfrm>
          <a:prstGeom prst="rect">
            <a:avLst/>
          </a:prstGeom>
        </p:spPr>
      </p:pic>
      <p:sp>
        <p:nvSpPr>
          <p:cNvPr id="15" name="Title 1"/>
          <p:cNvSpPr txBox="1">
            <a:spLocks/>
          </p:cNvSpPr>
          <p:nvPr/>
        </p:nvSpPr>
        <p:spPr>
          <a:xfrm>
            <a:off x="457200" y="274320"/>
            <a:ext cx="8686800" cy="685800"/>
          </a:xfrm>
          <a:prstGeom prst="rect">
            <a:avLst/>
          </a:prstGeom>
        </p:spPr>
        <p:txBody>
          <a:bodyPr>
            <a:noAutofit/>
          </a:bodyPr>
          <a:lstStyle>
            <a:lvl1pPr algn="l" defTabSz="457200" rtl="0" eaLnBrk="1" latinLnBrk="0" hangingPunct="1">
              <a:spcBef>
                <a:spcPct val="0"/>
              </a:spcBef>
              <a:buNone/>
              <a:defRPr sz="4000" kern="1200">
                <a:solidFill>
                  <a:srgbClr val="1B364E"/>
                </a:solidFill>
                <a:latin typeface="Palatino"/>
                <a:ea typeface="+mj-ea"/>
                <a:cs typeface="Palatino"/>
              </a:defRPr>
            </a:lvl1pPr>
          </a:lstStyle>
          <a:p>
            <a:r>
              <a:rPr lang="en-US" sz="3200" b="1" dirty="0">
                <a:solidFill>
                  <a:srgbClr val="EBB643"/>
                </a:solidFill>
                <a:latin typeface="+mj-lt"/>
              </a:rPr>
              <a:t>KEYS</a:t>
            </a:r>
            <a:r>
              <a:rPr lang="en-US" sz="3200" dirty="0">
                <a:solidFill>
                  <a:srgbClr val="EBB643"/>
                </a:solidFill>
                <a:latin typeface="+mj-lt"/>
              </a:rPr>
              <a:t> TO FORMING A STRONG </a:t>
            </a:r>
            <a:br>
              <a:rPr lang="en-US" sz="3200" dirty="0">
                <a:solidFill>
                  <a:srgbClr val="EBB643"/>
                </a:solidFill>
                <a:latin typeface="+mj-lt"/>
              </a:rPr>
            </a:br>
            <a:r>
              <a:rPr lang="en-US" sz="3200" dirty="0">
                <a:solidFill>
                  <a:srgbClr val="EBB643"/>
                </a:solidFill>
                <a:latin typeface="+mj-lt"/>
              </a:rPr>
              <a:t>FUNDER-GRANTEE RELATIONSHIP</a:t>
            </a:r>
          </a:p>
        </p:txBody>
      </p:sp>
      <p:sp>
        <p:nvSpPr>
          <p:cNvPr id="2" name="Rectangle 1"/>
          <p:cNvSpPr/>
          <p:nvPr/>
        </p:nvSpPr>
        <p:spPr>
          <a:xfrm>
            <a:off x="5905500" y="1809596"/>
            <a:ext cx="2766930" cy="2992120"/>
          </a:xfrm>
          <a:prstGeom prst="rect">
            <a:avLst/>
          </a:prstGeom>
          <a:solidFill>
            <a:srgbClr val="1D2E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27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026345-D3B4-0448-A05E-16E5CE401F78}"/>
              </a:ext>
            </a:extLst>
          </p:cNvPr>
          <p:cNvSpPr txBox="1">
            <a:spLocks/>
          </p:cNvSpPr>
          <p:nvPr/>
        </p:nvSpPr>
        <p:spPr>
          <a:xfrm>
            <a:off x="192882" y="5576094"/>
            <a:ext cx="8726238" cy="492275"/>
          </a:xfrm>
          <a:prstGeom prst="rect">
            <a:avLst/>
          </a:prstGeom>
        </p:spPr>
        <p:txBody>
          <a:bodyPr>
            <a:noAutofit/>
          </a:bodyPr>
          <a:lstStyle>
            <a:lvl1pPr algn="ctr" defTabSz="457200" rtl="0" eaLnBrk="1" latinLnBrk="0" hangingPunct="1">
              <a:spcBef>
                <a:spcPct val="0"/>
              </a:spcBef>
              <a:buNone/>
              <a:defRPr sz="2600" b="0" i="0" kern="1200">
                <a:solidFill>
                  <a:srgbClr val="1B364E"/>
                </a:solidFill>
                <a:latin typeface="Calibri Regular" charset="0"/>
                <a:ea typeface="+mj-ea"/>
                <a:cs typeface="Calibri Regular" charset="0"/>
              </a:defRPr>
            </a:lvl1pPr>
          </a:lstStyle>
          <a:p>
            <a:r>
              <a:rPr lang="en-US" sz="2100" b="1" dirty="0">
                <a:solidFill>
                  <a:srgbClr val="D3E4EC"/>
                </a:solidFill>
                <a:latin typeface="Calibri" panose="020F0502020204030204" pitchFamily="34" charset="0"/>
                <a:cs typeface="Calibri" panose="020F0502020204030204" pitchFamily="34" charset="0"/>
              </a:rPr>
              <a:t>Distribution of Grants by Support Strategy, 2004-2014</a:t>
            </a:r>
            <a:r>
              <a:rPr lang="en-US" sz="2100" dirty="0">
                <a:solidFill>
                  <a:srgbClr val="D3E4EC"/>
                </a:solidFill>
                <a:latin typeface="Calibri" panose="020F0502020204030204" pitchFamily="34" charset="0"/>
                <a:cs typeface="Calibri" panose="020F0502020204030204" pitchFamily="34" charset="0"/>
              </a:rPr>
              <a:t> – Foundation Center</a:t>
            </a:r>
          </a:p>
        </p:txBody>
      </p:sp>
      <p:graphicFrame>
        <p:nvGraphicFramePr>
          <p:cNvPr id="4" name="Content Placeholder 3">
            <a:extLst>
              <a:ext uri="{FF2B5EF4-FFF2-40B4-BE49-F238E27FC236}">
                <a16:creationId xmlns:a16="http://schemas.microsoft.com/office/drawing/2014/main" id="{1336D002-118D-8F45-9C9B-C324679C1FA8}"/>
              </a:ext>
            </a:extLst>
          </p:cNvPr>
          <p:cNvGraphicFramePr>
            <a:graphicFrameLocks/>
          </p:cNvGraphicFramePr>
          <p:nvPr>
            <p:extLst>
              <p:ext uri="{D42A27DB-BD31-4B8C-83A1-F6EECF244321}">
                <p14:modId xmlns:p14="http://schemas.microsoft.com/office/powerpoint/2010/main" val="2252231870"/>
              </p:ext>
            </p:extLst>
          </p:nvPr>
        </p:nvGraphicFramePr>
        <p:xfrm>
          <a:off x="607620" y="538238"/>
          <a:ext cx="7896763" cy="47419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268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9ABFA-7BEB-4640-939F-3751B9BE8320}"/>
              </a:ext>
            </a:extLst>
          </p:cNvPr>
          <p:cNvSpPr/>
          <p:nvPr/>
        </p:nvSpPr>
        <p:spPr>
          <a:xfrm>
            <a:off x="2111027" y="1845087"/>
            <a:ext cx="4646276" cy="923330"/>
          </a:xfrm>
          <a:prstGeom prst="rect">
            <a:avLst/>
          </a:prstGeom>
        </p:spPr>
        <p:txBody>
          <a:bodyPr wrap="square">
            <a:spAutoFit/>
          </a:bodyPr>
          <a:lstStyle/>
          <a:p>
            <a:r>
              <a:rPr lang="en-US" dirty="0">
                <a:solidFill>
                  <a:schemeClr val="bg1"/>
                </a:solidFill>
                <a:latin typeface="Calibri" pitchFamily="34" charset="0"/>
              </a:rPr>
              <a:t>of foundation leaders believe their foundation cares about strengthening the overall health of grantee organizations.</a:t>
            </a:r>
            <a:endParaRPr lang="en-US" dirty="0">
              <a:solidFill>
                <a:schemeClr val="bg1"/>
              </a:solidFill>
            </a:endParaRPr>
          </a:p>
        </p:txBody>
      </p:sp>
      <p:sp>
        <p:nvSpPr>
          <p:cNvPr id="11" name="Rectangle 10">
            <a:extLst>
              <a:ext uri="{FF2B5EF4-FFF2-40B4-BE49-F238E27FC236}">
                <a16:creationId xmlns:a16="http://schemas.microsoft.com/office/drawing/2014/main" id="{24566710-CEE5-1144-B6C1-78B64A9660C4}"/>
              </a:ext>
            </a:extLst>
          </p:cNvPr>
          <p:cNvSpPr/>
          <p:nvPr/>
        </p:nvSpPr>
        <p:spPr>
          <a:xfrm>
            <a:off x="2047232" y="928170"/>
            <a:ext cx="1838965" cy="1107996"/>
          </a:xfrm>
          <a:prstGeom prst="rect">
            <a:avLst/>
          </a:prstGeom>
        </p:spPr>
        <p:txBody>
          <a:bodyPr wrap="none">
            <a:spAutoFit/>
          </a:bodyPr>
          <a:lstStyle/>
          <a:p>
            <a:r>
              <a:rPr lang="en-US" sz="6600" b="1" dirty="0">
                <a:solidFill>
                  <a:schemeClr val="bg1"/>
                </a:solidFill>
              </a:rPr>
              <a:t>95</a:t>
            </a:r>
            <a:r>
              <a:rPr lang="en-US" sz="6600" dirty="0">
                <a:solidFill>
                  <a:schemeClr val="bg1"/>
                </a:solidFill>
              </a:rPr>
              <a:t>% </a:t>
            </a:r>
            <a:endParaRPr lang="en-US" sz="6600" dirty="0"/>
          </a:p>
        </p:txBody>
      </p:sp>
      <p:sp>
        <p:nvSpPr>
          <p:cNvPr id="12" name="Rectangle 11">
            <a:extLst>
              <a:ext uri="{FF2B5EF4-FFF2-40B4-BE49-F238E27FC236}">
                <a16:creationId xmlns:a16="http://schemas.microsoft.com/office/drawing/2014/main" id="{5B5B5D91-A876-3048-8D35-08F79E884E7E}"/>
              </a:ext>
            </a:extLst>
          </p:cNvPr>
          <p:cNvSpPr/>
          <p:nvPr/>
        </p:nvSpPr>
        <p:spPr>
          <a:xfrm>
            <a:off x="2047232" y="4602251"/>
            <a:ext cx="4646276" cy="923330"/>
          </a:xfrm>
          <a:prstGeom prst="rect">
            <a:avLst/>
          </a:prstGeom>
        </p:spPr>
        <p:txBody>
          <a:bodyPr wrap="square">
            <a:spAutoFit/>
          </a:bodyPr>
          <a:lstStyle/>
          <a:p>
            <a:r>
              <a:rPr lang="en-US" dirty="0">
                <a:solidFill>
                  <a:schemeClr val="bg1"/>
                </a:solidFill>
                <a:latin typeface="Calibri" pitchFamily="34" charset="0"/>
              </a:rPr>
              <a:t>of nonprofit CEOs report that their foundation funders feel no, or just a little, responsibility for strengthening grantee organizations.</a:t>
            </a:r>
            <a:endParaRPr lang="en-US" dirty="0">
              <a:solidFill>
                <a:schemeClr val="bg1"/>
              </a:solidFill>
            </a:endParaRPr>
          </a:p>
        </p:txBody>
      </p:sp>
      <p:sp>
        <p:nvSpPr>
          <p:cNvPr id="13" name="Rectangle 12">
            <a:extLst>
              <a:ext uri="{FF2B5EF4-FFF2-40B4-BE49-F238E27FC236}">
                <a16:creationId xmlns:a16="http://schemas.microsoft.com/office/drawing/2014/main" id="{20B4FB90-DAA9-724E-BD51-F49C761A6197}"/>
              </a:ext>
            </a:extLst>
          </p:cNvPr>
          <p:cNvSpPr/>
          <p:nvPr/>
        </p:nvSpPr>
        <p:spPr>
          <a:xfrm>
            <a:off x="2047232" y="3685334"/>
            <a:ext cx="1612942" cy="1107996"/>
          </a:xfrm>
          <a:prstGeom prst="rect">
            <a:avLst/>
          </a:prstGeom>
        </p:spPr>
        <p:txBody>
          <a:bodyPr wrap="none">
            <a:spAutoFit/>
          </a:bodyPr>
          <a:lstStyle/>
          <a:p>
            <a:r>
              <a:rPr lang="en-US" sz="6600" b="1" dirty="0">
                <a:solidFill>
                  <a:schemeClr val="bg1"/>
                </a:solidFill>
              </a:rPr>
              <a:t>Half</a:t>
            </a:r>
            <a:endParaRPr lang="en-US" sz="6600" dirty="0"/>
          </a:p>
        </p:txBody>
      </p:sp>
      <p:sp>
        <p:nvSpPr>
          <p:cNvPr id="14" name="Rectangle 13">
            <a:extLst>
              <a:ext uri="{FF2B5EF4-FFF2-40B4-BE49-F238E27FC236}">
                <a16:creationId xmlns:a16="http://schemas.microsoft.com/office/drawing/2014/main" id="{D0E7D1F4-A648-5848-8F4E-52CDAADD9B42}"/>
              </a:ext>
            </a:extLst>
          </p:cNvPr>
          <p:cNvSpPr/>
          <p:nvPr/>
        </p:nvSpPr>
        <p:spPr>
          <a:xfrm>
            <a:off x="1688798" y="1170768"/>
            <a:ext cx="86214" cy="1518643"/>
          </a:xfrm>
          <a:prstGeom prst="rect">
            <a:avLst/>
          </a:prstGeom>
          <a:solidFill>
            <a:srgbClr val="EBB643"/>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14">
            <a:extLst>
              <a:ext uri="{FF2B5EF4-FFF2-40B4-BE49-F238E27FC236}">
                <a16:creationId xmlns:a16="http://schemas.microsoft.com/office/drawing/2014/main" id="{CAD1AAF0-0BBE-9443-946C-B12390393175}"/>
              </a:ext>
            </a:extLst>
          </p:cNvPr>
          <p:cNvSpPr/>
          <p:nvPr/>
        </p:nvSpPr>
        <p:spPr>
          <a:xfrm>
            <a:off x="1688798" y="3940862"/>
            <a:ext cx="86214" cy="1518643"/>
          </a:xfrm>
          <a:prstGeom prst="rect">
            <a:avLst/>
          </a:prstGeom>
          <a:solidFill>
            <a:srgbClr val="8C9DB8"/>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76476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1958156"/>
            <a:ext cx="8229600" cy="487313"/>
          </a:xfrm>
          <a:prstGeom prst="rect">
            <a:avLst/>
          </a:prstGeom>
        </p:spPr>
        <p:txBody>
          <a:bodyPr wrap="square" lIns="0" tIns="0" rIns="0" bIns="0">
            <a:spAutoFit/>
          </a:bodyPr>
          <a:lstStyle/>
          <a:p>
            <a:pPr>
              <a:lnSpc>
                <a:spcPct val="75000"/>
              </a:lnSpc>
            </a:pPr>
            <a:r>
              <a:rPr lang="en-US" sz="4000" dirty="0">
                <a:solidFill>
                  <a:schemeClr val="bg1"/>
                </a:solidFill>
                <a:ea typeface="+mj-ea"/>
                <a:cs typeface="Calibri"/>
              </a:rPr>
              <a:t>INDICATORS TO</a:t>
            </a:r>
            <a:endParaRPr lang="en-US" sz="4000" dirty="0">
              <a:solidFill>
                <a:schemeClr val="bg1"/>
              </a:solidFill>
              <a:cs typeface="Calibri"/>
            </a:endParaRPr>
          </a:p>
        </p:txBody>
      </p:sp>
      <p:sp>
        <p:nvSpPr>
          <p:cNvPr id="7" name="Rectangle 6"/>
          <p:cNvSpPr/>
          <p:nvPr/>
        </p:nvSpPr>
        <p:spPr>
          <a:xfrm>
            <a:off x="719021" y="2447928"/>
            <a:ext cx="7705957" cy="2432461"/>
          </a:xfrm>
          <a:prstGeom prst="rect">
            <a:avLst/>
          </a:prstGeom>
        </p:spPr>
        <p:txBody>
          <a:bodyPr wrap="none" lIns="0" tIns="0" rIns="0" bIns="0">
            <a:spAutoFit/>
          </a:bodyPr>
          <a:lstStyle/>
          <a:p>
            <a:pPr algn="ctr">
              <a:lnSpc>
                <a:spcPct val="75000"/>
              </a:lnSpc>
            </a:pPr>
            <a:r>
              <a:rPr lang="en-US" sz="20200" b="1" dirty="0">
                <a:solidFill>
                  <a:srgbClr val="EEAE38"/>
                </a:solidFill>
                <a:ea typeface="+mj-ea"/>
                <a:cs typeface="Calibri"/>
              </a:rPr>
              <a:t>ASSESS</a:t>
            </a:r>
            <a:endParaRPr lang="en-US" sz="20200" b="1" dirty="0">
              <a:solidFill>
                <a:srgbClr val="EEAE38"/>
              </a:solidFill>
              <a:cs typeface="Calibri"/>
            </a:endParaRPr>
          </a:p>
        </p:txBody>
      </p:sp>
    </p:spTree>
    <p:extLst>
      <p:ext uri="{BB962C8B-B14F-4D97-AF65-F5344CB8AC3E}">
        <p14:creationId xmlns:p14="http://schemas.microsoft.com/office/powerpoint/2010/main" val="56804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447800" y="352961"/>
            <a:ext cx="3200400" cy="1323439"/>
            <a:chOff x="1447800" y="457200"/>
            <a:chExt cx="3200400" cy="1323439"/>
          </a:xfrm>
        </p:grpSpPr>
        <p:sp>
          <p:nvSpPr>
            <p:cNvPr id="5" name="Rectangle 4"/>
            <p:cNvSpPr/>
            <p:nvPr/>
          </p:nvSpPr>
          <p:spPr>
            <a:xfrm>
              <a:off x="2590800" y="718517"/>
              <a:ext cx="2057400" cy="798167"/>
            </a:xfrm>
            <a:prstGeom prst="rect">
              <a:avLst/>
            </a:prstGeom>
          </p:spPr>
          <p:txBody>
            <a:bodyPr wrap="square">
              <a:spAutoFit/>
            </a:bodyPr>
            <a:lstStyle/>
            <a:p>
              <a:pPr>
                <a:lnSpc>
                  <a:spcPct val="80000"/>
                </a:lnSpc>
              </a:pPr>
              <a:r>
                <a:rPr lang="en-US" sz="400" b="1" spc="-300" dirty="0">
                  <a:solidFill>
                    <a:srgbClr val="333333"/>
                  </a:solidFill>
                  <a:latin typeface="Calibri"/>
                  <a:ea typeface="+mj-ea"/>
                  <a:cs typeface="Calibri"/>
                </a:rPr>
                <a:t> </a:t>
              </a:r>
              <a:r>
                <a:rPr lang="en-US" sz="2400" dirty="0">
                  <a:solidFill>
                    <a:schemeClr val="bg1"/>
                  </a:solidFill>
                  <a:latin typeface="Calibri"/>
                  <a:ea typeface="+mj-ea"/>
                  <a:cs typeface="Calibri"/>
                </a:rPr>
                <a:t>Choosing</a:t>
              </a:r>
            </a:p>
            <a:p>
              <a:pPr>
                <a:lnSpc>
                  <a:spcPct val="80000"/>
                </a:lnSpc>
              </a:pPr>
              <a:r>
                <a:rPr lang="en-US" sz="3200" b="1" dirty="0">
                  <a:solidFill>
                    <a:srgbClr val="EEAE38"/>
                  </a:solidFill>
                  <a:latin typeface="Calibri"/>
                  <a:ea typeface="+mj-ea"/>
                  <a:cs typeface="Calibri"/>
                </a:rPr>
                <a:t>GOALS</a:t>
              </a:r>
              <a:endParaRPr lang="en-US" sz="1400" dirty="0">
                <a:solidFill>
                  <a:srgbClr val="EEAE38"/>
                </a:solidFill>
                <a:latin typeface="Calibri"/>
                <a:cs typeface="Calibri"/>
              </a:endParaRPr>
            </a:p>
          </p:txBody>
        </p:sp>
        <p:sp>
          <p:nvSpPr>
            <p:cNvPr id="11" name="Rectangle 10"/>
            <p:cNvSpPr/>
            <p:nvPr/>
          </p:nvSpPr>
          <p:spPr>
            <a:xfrm>
              <a:off x="1447800" y="457200"/>
              <a:ext cx="914400" cy="1323439"/>
            </a:xfrm>
            <a:prstGeom prst="rect">
              <a:avLst/>
            </a:prstGeom>
          </p:spPr>
          <p:txBody>
            <a:bodyPr wrap="square">
              <a:spAutoFit/>
            </a:bodyPr>
            <a:lstStyle/>
            <a:p>
              <a:pPr algn="r">
                <a:lnSpc>
                  <a:spcPct val="80000"/>
                </a:lnSpc>
              </a:pPr>
              <a:r>
                <a:rPr lang="en-US" sz="9600" b="1" dirty="0">
                  <a:solidFill>
                    <a:srgbClr val="D3E4EC"/>
                  </a:solidFill>
                  <a:latin typeface="Calibri"/>
                  <a:ea typeface="+mj-ea"/>
                  <a:cs typeface="Calibri"/>
                </a:rPr>
                <a:t>1</a:t>
              </a:r>
              <a:endParaRPr lang="en-US" sz="5400" dirty="0">
                <a:solidFill>
                  <a:srgbClr val="D3E4EC"/>
                </a:solidFill>
                <a:latin typeface="Calibri"/>
                <a:cs typeface="Calibri"/>
              </a:endParaRPr>
            </a:p>
          </p:txBody>
        </p:sp>
        <p:cxnSp>
          <p:nvCxnSpPr>
            <p:cNvPr id="20" name="Straight Connector 19"/>
            <p:cNvCxnSpPr/>
            <p:nvPr/>
          </p:nvCxnSpPr>
          <p:spPr>
            <a:xfrm>
              <a:off x="2438400" y="457200"/>
              <a:ext cx="0" cy="1143000"/>
            </a:xfrm>
            <a:prstGeom prst="line">
              <a:avLst/>
            </a:prstGeom>
            <a:ln w="6350" cmpd="sng">
              <a:solidFill>
                <a:srgbClr val="B3B3B3"/>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447800" y="1819454"/>
            <a:ext cx="5105400" cy="1323439"/>
            <a:chOff x="1447800" y="1905000"/>
            <a:chExt cx="5105400" cy="1323439"/>
          </a:xfrm>
        </p:grpSpPr>
        <p:sp>
          <p:nvSpPr>
            <p:cNvPr id="6" name="Rectangle 5"/>
            <p:cNvSpPr/>
            <p:nvPr/>
          </p:nvSpPr>
          <p:spPr>
            <a:xfrm>
              <a:off x="2590800" y="2046574"/>
              <a:ext cx="3962400" cy="781752"/>
            </a:xfrm>
            <a:prstGeom prst="rect">
              <a:avLst/>
            </a:prstGeom>
          </p:spPr>
          <p:txBody>
            <a:bodyPr wrap="square">
              <a:spAutoFit/>
            </a:bodyPr>
            <a:lstStyle/>
            <a:p>
              <a:pPr>
                <a:lnSpc>
                  <a:spcPct val="80000"/>
                </a:lnSpc>
              </a:pPr>
              <a:r>
                <a:rPr lang="en-US" sz="400" b="1" spc="-300" dirty="0">
                  <a:solidFill>
                    <a:srgbClr val="333333"/>
                  </a:solidFill>
                  <a:latin typeface="Calibri"/>
                  <a:ea typeface="+mj-ea"/>
                  <a:cs typeface="Calibri"/>
                </a:rPr>
                <a:t> </a:t>
              </a:r>
              <a:r>
                <a:rPr lang="en-US" sz="2400" dirty="0">
                  <a:solidFill>
                    <a:schemeClr val="bg1"/>
                  </a:solidFill>
                  <a:latin typeface="Calibri"/>
                  <a:ea typeface="+mj-ea"/>
                  <a:cs typeface="Calibri"/>
                </a:rPr>
                <a:t>Finding</a:t>
              </a:r>
            </a:p>
            <a:p>
              <a:pPr>
                <a:lnSpc>
                  <a:spcPct val="80000"/>
                </a:lnSpc>
              </a:pPr>
              <a:r>
                <a:rPr lang="en-US" sz="3200" b="1" dirty="0">
                  <a:solidFill>
                    <a:srgbClr val="EEAE38"/>
                  </a:solidFill>
                  <a:latin typeface="Calibri"/>
                  <a:ea typeface="+mj-ea"/>
                  <a:cs typeface="Calibri"/>
                </a:rPr>
                <a:t>STRATEGIES</a:t>
              </a:r>
              <a:endParaRPr lang="en-US" sz="4400" b="1" dirty="0">
                <a:solidFill>
                  <a:srgbClr val="EEAE38"/>
                </a:solidFill>
                <a:latin typeface="Calibri"/>
                <a:ea typeface="+mj-ea"/>
                <a:cs typeface="Calibri"/>
              </a:endParaRPr>
            </a:p>
          </p:txBody>
        </p:sp>
        <p:sp>
          <p:nvSpPr>
            <p:cNvPr id="12" name="Rectangle 11"/>
            <p:cNvSpPr/>
            <p:nvPr/>
          </p:nvSpPr>
          <p:spPr>
            <a:xfrm>
              <a:off x="1447800" y="1905000"/>
              <a:ext cx="914400" cy="1323439"/>
            </a:xfrm>
            <a:prstGeom prst="rect">
              <a:avLst/>
            </a:prstGeom>
          </p:spPr>
          <p:txBody>
            <a:bodyPr wrap="square">
              <a:spAutoFit/>
            </a:bodyPr>
            <a:lstStyle/>
            <a:p>
              <a:pPr algn="r">
                <a:lnSpc>
                  <a:spcPct val="80000"/>
                </a:lnSpc>
              </a:pPr>
              <a:r>
                <a:rPr lang="en-US" sz="9600" b="1" dirty="0">
                  <a:solidFill>
                    <a:srgbClr val="D3E4EC"/>
                  </a:solidFill>
                  <a:latin typeface="Calibri"/>
                  <a:ea typeface="+mj-ea"/>
                  <a:cs typeface="Calibri"/>
                </a:rPr>
                <a:t>2</a:t>
              </a:r>
              <a:endParaRPr lang="en-US" sz="5400" dirty="0">
                <a:solidFill>
                  <a:srgbClr val="D3E4EC"/>
                </a:solidFill>
                <a:latin typeface="Calibri"/>
                <a:cs typeface="Calibri"/>
              </a:endParaRPr>
            </a:p>
          </p:txBody>
        </p:sp>
        <p:cxnSp>
          <p:nvCxnSpPr>
            <p:cNvPr id="22" name="Straight Connector 21"/>
            <p:cNvCxnSpPr/>
            <p:nvPr/>
          </p:nvCxnSpPr>
          <p:spPr>
            <a:xfrm>
              <a:off x="2438400" y="1981200"/>
              <a:ext cx="0" cy="1143000"/>
            </a:xfrm>
            <a:prstGeom prst="line">
              <a:avLst/>
            </a:prstGeom>
            <a:ln w="6350" cmpd="sng">
              <a:solidFill>
                <a:srgbClr val="B3B3B3"/>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1447800" y="3410308"/>
            <a:ext cx="5562600" cy="1323439"/>
            <a:chOff x="1447800" y="3505200"/>
            <a:chExt cx="5562600" cy="1323439"/>
          </a:xfrm>
        </p:grpSpPr>
        <p:sp>
          <p:nvSpPr>
            <p:cNvPr id="7" name="Rectangle 6"/>
            <p:cNvSpPr/>
            <p:nvPr/>
          </p:nvSpPr>
          <p:spPr>
            <a:xfrm>
              <a:off x="2590800" y="3702499"/>
              <a:ext cx="4419600" cy="781752"/>
            </a:xfrm>
            <a:prstGeom prst="rect">
              <a:avLst/>
            </a:prstGeom>
          </p:spPr>
          <p:txBody>
            <a:bodyPr wrap="square">
              <a:spAutoFit/>
            </a:bodyPr>
            <a:lstStyle/>
            <a:p>
              <a:pPr>
                <a:lnSpc>
                  <a:spcPct val="80000"/>
                </a:lnSpc>
              </a:pPr>
              <a:r>
                <a:rPr lang="en-US" sz="400" b="1" spc="-300" dirty="0">
                  <a:solidFill>
                    <a:srgbClr val="333333"/>
                  </a:solidFill>
                  <a:latin typeface="Calibri"/>
                  <a:ea typeface="+mj-ea"/>
                  <a:cs typeface="Calibri"/>
                </a:rPr>
                <a:t> </a:t>
              </a:r>
              <a:r>
                <a:rPr lang="en-US" sz="2400" dirty="0">
                  <a:solidFill>
                    <a:srgbClr val="FFFFFF"/>
                  </a:solidFill>
                  <a:latin typeface="Calibri"/>
                  <a:ea typeface="+mj-ea"/>
                  <a:cs typeface="Calibri"/>
                </a:rPr>
                <a:t>Good</a:t>
              </a:r>
            </a:p>
            <a:p>
              <a:pPr>
                <a:lnSpc>
                  <a:spcPct val="80000"/>
                </a:lnSpc>
              </a:pPr>
              <a:r>
                <a:rPr lang="en-US" sz="3200" b="1" dirty="0">
                  <a:solidFill>
                    <a:srgbClr val="EEAE38"/>
                  </a:solidFill>
                  <a:latin typeface="Calibri"/>
                  <a:ea typeface="+mj-ea"/>
                  <a:cs typeface="Calibri"/>
                </a:rPr>
                <a:t>IMPLEMENTATION</a:t>
              </a:r>
              <a:endParaRPr lang="en-US" sz="4400" b="1" dirty="0">
                <a:solidFill>
                  <a:srgbClr val="EEAE38"/>
                </a:solidFill>
                <a:latin typeface="Calibri"/>
                <a:ea typeface="+mj-ea"/>
                <a:cs typeface="Calibri"/>
              </a:endParaRPr>
            </a:p>
          </p:txBody>
        </p:sp>
        <p:sp>
          <p:nvSpPr>
            <p:cNvPr id="14" name="Rectangle 13"/>
            <p:cNvSpPr/>
            <p:nvPr/>
          </p:nvSpPr>
          <p:spPr>
            <a:xfrm>
              <a:off x="1447800" y="3505200"/>
              <a:ext cx="914400" cy="1323439"/>
            </a:xfrm>
            <a:prstGeom prst="rect">
              <a:avLst/>
            </a:prstGeom>
          </p:spPr>
          <p:txBody>
            <a:bodyPr wrap="square">
              <a:spAutoFit/>
            </a:bodyPr>
            <a:lstStyle/>
            <a:p>
              <a:pPr algn="r">
                <a:lnSpc>
                  <a:spcPct val="80000"/>
                </a:lnSpc>
              </a:pPr>
              <a:r>
                <a:rPr lang="en-US" sz="9600" b="1" dirty="0">
                  <a:solidFill>
                    <a:srgbClr val="D3E4EC"/>
                  </a:solidFill>
                  <a:latin typeface="Calibri"/>
                  <a:ea typeface="+mj-ea"/>
                  <a:cs typeface="Calibri"/>
                </a:rPr>
                <a:t>3</a:t>
              </a:r>
              <a:endParaRPr lang="en-US" sz="5400" dirty="0">
                <a:solidFill>
                  <a:srgbClr val="D3E4EC"/>
                </a:solidFill>
                <a:latin typeface="Calibri"/>
                <a:cs typeface="Calibri"/>
              </a:endParaRPr>
            </a:p>
          </p:txBody>
        </p:sp>
        <p:cxnSp>
          <p:nvCxnSpPr>
            <p:cNvPr id="23" name="Straight Connector 22"/>
            <p:cNvCxnSpPr/>
            <p:nvPr/>
          </p:nvCxnSpPr>
          <p:spPr>
            <a:xfrm>
              <a:off x="2438400" y="3581400"/>
              <a:ext cx="0" cy="1143000"/>
            </a:xfrm>
            <a:prstGeom prst="line">
              <a:avLst/>
            </a:prstGeom>
            <a:ln w="6350" cmpd="sng">
              <a:solidFill>
                <a:srgbClr val="B3B3B3"/>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1447800" y="5001161"/>
            <a:ext cx="7256586" cy="1323439"/>
            <a:chOff x="1447800" y="5001161"/>
            <a:chExt cx="7256586" cy="1323439"/>
          </a:xfrm>
        </p:grpSpPr>
        <p:sp>
          <p:nvSpPr>
            <p:cNvPr id="8" name="Rectangle 7"/>
            <p:cNvSpPr/>
            <p:nvPr/>
          </p:nvSpPr>
          <p:spPr>
            <a:xfrm>
              <a:off x="2590800" y="5209824"/>
              <a:ext cx="6113586" cy="781752"/>
            </a:xfrm>
            <a:prstGeom prst="rect">
              <a:avLst/>
            </a:prstGeom>
          </p:spPr>
          <p:txBody>
            <a:bodyPr wrap="square">
              <a:spAutoFit/>
            </a:bodyPr>
            <a:lstStyle/>
            <a:p>
              <a:pPr>
                <a:lnSpc>
                  <a:spcPct val="80000"/>
                </a:lnSpc>
              </a:pPr>
              <a:r>
                <a:rPr lang="en-US" sz="400" b="1" spc="-300" dirty="0">
                  <a:solidFill>
                    <a:srgbClr val="333333"/>
                  </a:solidFill>
                  <a:latin typeface="Calibri"/>
                  <a:ea typeface="+mj-ea"/>
                  <a:cs typeface="Calibri"/>
                </a:rPr>
                <a:t> </a:t>
              </a:r>
              <a:r>
                <a:rPr lang="en-US" sz="2400" dirty="0">
                  <a:solidFill>
                    <a:srgbClr val="FFFFFF"/>
                  </a:solidFill>
                  <a:latin typeface="Calibri"/>
                  <a:cs typeface="Calibri"/>
                </a:rPr>
                <a:t>Relevant</a:t>
              </a:r>
            </a:p>
            <a:p>
              <a:pPr>
                <a:lnSpc>
                  <a:spcPct val="80000"/>
                </a:lnSpc>
              </a:pPr>
              <a:r>
                <a:rPr lang="en-US" sz="3200" b="1" dirty="0">
                  <a:solidFill>
                    <a:srgbClr val="EEAE38"/>
                  </a:solidFill>
                  <a:latin typeface="Calibri"/>
                  <a:ea typeface="+mj-ea"/>
                  <a:cs typeface="Calibri"/>
                </a:rPr>
                <a:t>PERFORMANCE INDICATORS</a:t>
              </a:r>
            </a:p>
          </p:txBody>
        </p:sp>
        <p:sp>
          <p:nvSpPr>
            <p:cNvPr id="15" name="Rectangle 14"/>
            <p:cNvSpPr/>
            <p:nvPr/>
          </p:nvSpPr>
          <p:spPr>
            <a:xfrm>
              <a:off x="1447800" y="5001161"/>
              <a:ext cx="914400" cy="1323439"/>
            </a:xfrm>
            <a:prstGeom prst="rect">
              <a:avLst/>
            </a:prstGeom>
          </p:spPr>
          <p:txBody>
            <a:bodyPr wrap="square">
              <a:spAutoFit/>
            </a:bodyPr>
            <a:lstStyle/>
            <a:p>
              <a:pPr algn="r">
                <a:lnSpc>
                  <a:spcPct val="80000"/>
                </a:lnSpc>
              </a:pPr>
              <a:r>
                <a:rPr lang="en-US" sz="9600" b="1" dirty="0">
                  <a:solidFill>
                    <a:srgbClr val="D3E4EC"/>
                  </a:solidFill>
                  <a:latin typeface="Calibri"/>
                  <a:ea typeface="+mj-ea"/>
                  <a:cs typeface="Calibri"/>
                </a:rPr>
                <a:t>4</a:t>
              </a:r>
              <a:endParaRPr lang="en-US" sz="5400" dirty="0">
                <a:solidFill>
                  <a:srgbClr val="D3E4EC"/>
                </a:solidFill>
                <a:latin typeface="Calibri"/>
                <a:cs typeface="Calibri"/>
              </a:endParaRPr>
            </a:p>
          </p:txBody>
        </p:sp>
        <p:cxnSp>
          <p:nvCxnSpPr>
            <p:cNvPr id="24" name="Straight Connector 23"/>
            <p:cNvCxnSpPr/>
            <p:nvPr/>
          </p:nvCxnSpPr>
          <p:spPr>
            <a:xfrm>
              <a:off x="2438400" y="5029200"/>
              <a:ext cx="0" cy="1143000"/>
            </a:xfrm>
            <a:prstGeom prst="line">
              <a:avLst/>
            </a:prstGeom>
            <a:ln w="6350" cmpd="sng">
              <a:solidFill>
                <a:srgbClr val="B3B3B3"/>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0390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ared_Straigh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89989">
            <a:off x="4731730" y="207589"/>
            <a:ext cx="4263025" cy="5684033"/>
          </a:xfrm>
          <a:prstGeom prst="rect">
            <a:avLst/>
          </a:prstGeom>
          <a:effectLst>
            <a:outerShdw blurRad="346075" dist="38100" dir="2700000" sx="101000" sy="101000" algn="tl" rotWithShape="0">
              <a:prstClr val="black">
                <a:alpha val="72000"/>
              </a:prstClr>
            </a:outerShdw>
          </a:effectLst>
        </p:spPr>
      </p:pic>
      <p:pic>
        <p:nvPicPr>
          <p:cNvPr id="3" name="Picture 2" descr="dare_hat.jpg"/>
          <p:cNvPicPr>
            <a:picLocks noChangeAspect="1"/>
          </p:cNvPicPr>
          <p:nvPr/>
        </p:nvPicPr>
        <p:blipFill>
          <a:blip r:embed="rId4" cstate="print">
            <a:extLst>
              <a:ext uri="{BEBA8EAE-BF5A-486C-A8C5-ECC9F3942E4B}">
                <a14:imgProps xmlns:a14="http://schemas.microsoft.com/office/drawing/2010/main">
                  <a14:imgLayer r:embed="rId5">
                    <a14:imgEffect>
                      <a14:backgroundRemoval t="3667" b="94083" l="1667" r="98250"/>
                    </a14:imgEffect>
                  </a14:imgLayer>
                </a14:imgProps>
              </a:ext>
              <a:ext uri="{28A0092B-C50C-407E-A947-70E740481C1C}">
                <a14:useLocalDpi xmlns:a14="http://schemas.microsoft.com/office/drawing/2010/main" val="0"/>
              </a:ext>
            </a:extLst>
          </a:blip>
          <a:stretch>
            <a:fillRect/>
          </a:stretch>
        </p:blipFill>
        <p:spPr>
          <a:xfrm rot="21256218">
            <a:off x="-136671" y="930129"/>
            <a:ext cx="6096000" cy="6096000"/>
          </a:xfrm>
          <a:prstGeom prst="rect">
            <a:avLst/>
          </a:prstGeom>
          <a:effectLst>
            <a:outerShdw blurRad="346075" dist="38100" dir="2700000" sx="101000" sy="101000" algn="tl" rotWithShape="0">
              <a:prstClr val="black">
                <a:alpha val="72000"/>
              </a:prstClr>
            </a:outerShdw>
          </a:effectLst>
        </p:spPr>
      </p:pic>
    </p:spTree>
    <p:extLst>
      <p:ext uri="{BB962C8B-B14F-4D97-AF65-F5344CB8AC3E}">
        <p14:creationId xmlns:p14="http://schemas.microsoft.com/office/powerpoint/2010/main" val="82669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CE93B9-06FF-8D4D-B506-DD64BAAC748A}"/>
              </a:ext>
            </a:extLst>
          </p:cNvPr>
          <p:cNvSpPr/>
          <p:nvPr/>
        </p:nvSpPr>
        <p:spPr>
          <a:xfrm>
            <a:off x="2047232" y="1800265"/>
            <a:ext cx="4646276" cy="1200329"/>
          </a:xfrm>
          <a:prstGeom prst="rect">
            <a:avLst/>
          </a:prstGeom>
        </p:spPr>
        <p:txBody>
          <a:bodyPr wrap="square">
            <a:spAutoFit/>
          </a:bodyPr>
          <a:lstStyle/>
          <a:p>
            <a:r>
              <a:rPr lang="en-US" dirty="0">
                <a:solidFill>
                  <a:schemeClr val="bg1"/>
                </a:solidFill>
              </a:rPr>
              <a:t>of CEOs say they have quite a bit of knowledge about what </a:t>
            </a:r>
            <a:r>
              <a:rPr lang="en-US" b="1" dirty="0">
                <a:solidFill>
                  <a:schemeClr val="bg1"/>
                </a:solidFill>
              </a:rPr>
              <a:t>is working </a:t>
            </a:r>
            <a:r>
              <a:rPr lang="en-US" dirty="0">
                <a:solidFill>
                  <a:schemeClr val="bg1"/>
                </a:solidFill>
              </a:rPr>
              <a:t>in programmatic efforts of other foundations working on the same or similar goals.</a:t>
            </a:r>
          </a:p>
        </p:txBody>
      </p:sp>
      <p:sp>
        <p:nvSpPr>
          <p:cNvPr id="7" name="Rectangle 6">
            <a:extLst>
              <a:ext uri="{FF2B5EF4-FFF2-40B4-BE49-F238E27FC236}">
                <a16:creationId xmlns:a16="http://schemas.microsoft.com/office/drawing/2014/main" id="{BA1B5436-3495-AD49-9CC0-EC2491287F9C}"/>
              </a:ext>
            </a:extLst>
          </p:cNvPr>
          <p:cNvSpPr/>
          <p:nvPr/>
        </p:nvSpPr>
        <p:spPr>
          <a:xfrm>
            <a:off x="2047232" y="4530463"/>
            <a:ext cx="4912090" cy="1323439"/>
          </a:xfrm>
          <a:prstGeom prst="rect">
            <a:avLst/>
          </a:prstGeom>
        </p:spPr>
        <p:txBody>
          <a:bodyPr wrap="square">
            <a:spAutoFit/>
          </a:bodyPr>
          <a:lstStyle/>
          <a:p>
            <a:r>
              <a:rPr lang="en-US" sz="2000" dirty="0">
                <a:solidFill>
                  <a:schemeClr val="bg1"/>
                </a:solidFill>
              </a:rPr>
              <a:t>say they have quite a bit of knowledge about what is </a:t>
            </a:r>
            <a:r>
              <a:rPr lang="en-US" sz="2000" b="1" dirty="0">
                <a:solidFill>
                  <a:schemeClr val="bg1"/>
                </a:solidFill>
              </a:rPr>
              <a:t>not working </a:t>
            </a:r>
            <a:r>
              <a:rPr lang="en-US" sz="2000" dirty="0">
                <a:solidFill>
                  <a:schemeClr val="bg1"/>
                </a:solidFill>
              </a:rPr>
              <a:t>in programmatic efforts of other foundations working on the same or similar goals.</a:t>
            </a:r>
          </a:p>
        </p:txBody>
      </p:sp>
      <p:sp>
        <p:nvSpPr>
          <p:cNvPr id="6" name="Rectangle 5">
            <a:extLst>
              <a:ext uri="{FF2B5EF4-FFF2-40B4-BE49-F238E27FC236}">
                <a16:creationId xmlns:a16="http://schemas.microsoft.com/office/drawing/2014/main" id="{75034064-2951-E147-B157-EA64978142C0}"/>
              </a:ext>
            </a:extLst>
          </p:cNvPr>
          <p:cNvSpPr/>
          <p:nvPr/>
        </p:nvSpPr>
        <p:spPr>
          <a:xfrm>
            <a:off x="2047232" y="883348"/>
            <a:ext cx="1838965" cy="1107996"/>
          </a:xfrm>
          <a:prstGeom prst="rect">
            <a:avLst/>
          </a:prstGeom>
        </p:spPr>
        <p:txBody>
          <a:bodyPr wrap="none">
            <a:spAutoFit/>
          </a:bodyPr>
          <a:lstStyle/>
          <a:p>
            <a:r>
              <a:rPr lang="en-US" sz="6600" b="1" dirty="0">
                <a:solidFill>
                  <a:schemeClr val="bg1"/>
                </a:solidFill>
              </a:rPr>
              <a:t>19</a:t>
            </a:r>
            <a:r>
              <a:rPr lang="en-US" sz="6600" dirty="0">
                <a:solidFill>
                  <a:schemeClr val="bg1"/>
                </a:solidFill>
              </a:rPr>
              <a:t>% </a:t>
            </a:r>
            <a:endParaRPr lang="en-US" sz="6600" dirty="0"/>
          </a:p>
        </p:txBody>
      </p:sp>
      <p:sp>
        <p:nvSpPr>
          <p:cNvPr id="10" name="Rectangle 9">
            <a:extLst>
              <a:ext uri="{FF2B5EF4-FFF2-40B4-BE49-F238E27FC236}">
                <a16:creationId xmlns:a16="http://schemas.microsoft.com/office/drawing/2014/main" id="{91D5DC70-7D13-0747-AAC3-161967FD6147}"/>
              </a:ext>
            </a:extLst>
          </p:cNvPr>
          <p:cNvSpPr/>
          <p:nvPr/>
        </p:nvSpPr>
        <p:spPr>
          <a:xfrm>
            <a:off x="2047232" y="3645444"/>
            <a:ext cx="1225412" cy="1107996"/>
          </a:xfrm>
          <a:prstGeom prst="rect">
            <a:avLst/>
          </a:prstGeom>
        </p:spPr>
        <p:txBody>
          <a:bodyPr wrap="square">
            <a:spAutoFit/>
          </a:bodyPr>
          <a:lstStyle/>
          <a:p>
            <a:r>
              <a:rPr lang="en-US" sz="6600" b="1" dirty="0">
                <a:solidFill>
                  <a:schemeClr val="bg1"/>
                </a:solidFill>
              </a:rPr>
              <a:t>6</a:t>
            </a:r>
            <a:r>
              <a:rPr lang="en-US" sz="6600" dirty="0">
                <a:solidFill>
                  <a:schemeClr val="bg1"/>
                </a:solidFill>
              </a:rPr>
              <a:t>% </a:t>
            </a:r>
            <a:endParaRPr lang="en-US" sz="6600" dirty="0"/>
          </a:p>
        </p:txBody>
      </p:sp>
      <p:sp>
        <p:nvSpPr>
          <p:cNvPr id="8" name="Rectangle 7">
            <a:extLst>
              <a:ext uri="{FF2B5EF4-FFF2-40B4-BE49-F238E27FC236}">
                <a16:creationId xmlns:a16="http://schemas.microsoft.com/office/drawing/2014/main" id="{D629D4C0-DCA9-214A-BC38-3ABEECC56DD8}"/>
              </a:ext>
            </a:extLst>
          </p:cNvPr>
          <p:cNvSpPr/>
          <p:nvPr/>
        </p:nvSpPr>
        <p:spPr>
          <a:xfrm>
            <a:off x="1688798" y="1170768"/>
            <a:ext cx="95179" cy="1724832"/>
          </a:xfrm>
          <a:prstGeom prst="rect">
            <a:avLst/>
          </a:prstGeom>
          <a:solidFill>
            <a:srgbClr val="8C9DB8"/>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 name="Rectangle 8">
            <a:extLst>
              <a:ext uri="{FF2B5EF4-FFF2-40B4-BE49-F238E27FC236}">
                <a16:creationId xmlns:a16="http://schemas.microsoft.com/office/drawing/2014/main" id="{A0BC9C8F-21CE-5544-B5AE-84987C140C38}"/>
              </a:ext>
            </a:extLst>
          </p:cNvPr>
          <p:cNvSpPr/>
          <p:nvPr/>
        </p:nvSpPr>
        <p:spPr>
          <a:xfrm>
            <a:off x="1688798" y="3931898"/>
            <a:ext cx="110701" cy="1814478"/>
          </a:xfrm>
          <a:prstGeom prst="rect">
            <a:avLst/>
          </a:prstGeom>
          <a:solidFill>
            <a:srgbClr val="EBB643"/>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30748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10" grpId="0"/>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a:xfrm>
            <a:off x="304060" y="778186"/>
            <a:ext cx="8535881" cy="1933637"/>
          </a:xfrm>
          <a:prstGeom prst="rect">
            <a:avLst/>
          </a:prstGeom>
        </p:spPr>
        <p:txBody>
          <a:bodyPr wrap="square" lIns="0" tIns="0" rIns="0" bIns="0" anchor="ctr">
            <a:noAutofit/>
          </a:bodyPr>
          <a:lstStyle/>
          <a:p>
            <a:pPr algn="ctr" defTabSz="457200"/>
            <a:r>
              <a:rPr lang="en-US" sz="6000" b="1" dirty="0">
                <a:solidFill>
                  <a:srgbClr val="F06B1D"/>
                </a:solidFill>
                <a:latin typeface="Calibri" panose="020F0502020204030204" pitchFamily="34" charset="0"/>
              </a:rPr>
              <a:t>THREE QUARTERS</a:t>
            </a:r>
          </a:p>
          <a:p>
            <a:pPr algn="ctr"/>
            <a:r>
              <a:rPr lang="en-US" sz="3200" dirty="0">
                <a:solidFill>
                  <a:schemeClr val="bg1"/>
                </a:solidFill>
                <a:latin typeface="Calibri" panose="020F0502020204030204" pitchFamily="34" charset="0"/>
              </a:rPr>
              <a:t>of foundations indicate supporting nonprofit </a:t>
            </a:r>
            <a:br>
              <a:rPr lang="en-US" sz="3200" dirty="0">
                <a:solidFill>
                  <a:schemeClr val="bg1"/>
                </a:solidFill>
                <a:latin typeface="Calibri" panose="020F0502020204030204" pitchFamily="34" charset="0"/>
              </a:rPr>
            </a:br>
            <a:r>
              <a:rPr lang="en-US" sz="3200" dirty="0">
                <a:solidFill>
                  <a:schemeClr val="bg1"/>
                </a:solidFill>
                <a:latin typeface="Calibri" panose="020F0502020204030204" pitchFamily="34" charset="0"/>
              </a:rPr>
              <a:t>efforts to assess their performance</a:t>
            </a:r>
          </a:p>
        </p:txBody>
      </p:sp>
      <p:sp>
        <p:nvSpPr>
          <p:cNvPr id="3" name="Rectangle 2"/>
          <p:cNvSpPr/>
          <p:nvPr/>
        </p:nvSpPr>
        <p:spPr>
          <a:xfrm>
            <a:off x="725218" y="3842123"/>
            <a:ext cx="7810663" cy="1779872"/>
          </a:xfrm>
          <a:prstGeom prst="rect">
            <a:avLst/>
          </a:prstGeom>
        </p:spPr>
        <p:txBody>
          <a:bodyPr wrap="square" lIns="0" tIns="0" rIns="0" bIns="0" anchor="ctr">
            <a:noAutofit/>
          </a:bodyPr>
          <a:lstStyle/>
          <a:p>
            <a:pPr algn="ctr" defTabSz="457200"/>
            <a:r>
              <a:rPr lang="en-US" sz="6000" b="1" dirty="0">
                <a:solidFill>
                  <a:srgbClr val="F06B1D"/>
                </a:solidFill>
                <a:latin typeface="Calibri" panose="020F0502020204030204" pitchFamily="34" charset="0"/>
              </a:rPr>
              <a:t>TWO THIRDS</a:t>
            </a:r>
          </a:p>
          <a:p>
            <a:pPr algn="ctr"/>
            <a:r>
              <a:rPr lang="en-US" sz="3200" dirty="0">
                <a:solidFill>
                  <a:srgbClr val="FFFFFF"/>
                </a:solidFill>
                <a:latin typeface="Calibri" panose="020F0502020204030204" pitchFamily="34" charset="0"/>
              </a:rPr>
              <a:t>of nonprofits say they don’t receive support </a:t>
            </a:r>
            <a:br>
              <a:rPr lang="en-US" sz="3200" dirty="0">
                <a:solidFill>
                  <a:srgbClr val="FFFFFF"/>
                </a:solidFill>
                <a:latin typeface="Calibri" panose="020F0502020204030204" pitchFamily="34" charset="0"/>
              </a:rPr>
            </a:br>
            <a:r>
              <a:rPr lang="en-US" sz="3200" dirty="0">
                <a:solidFill>
                  <a:srgbClr val="FFFFFF"/>
                </a:solidFill>
                <a:latin typeface="Calibri" panose="020F0502020204030204" pitchFamily="34" charset="0"/>
              </a:rPr>
              <a:t>for their assessment efforts</a:t>
            </a:r>
          </a:p>
        </p:txBody>
      </p:sp>
      <p:cxnSp>
        <p:nvCxnSpPr>
          <p:cNvPr id="5" name="Straight Connector 4"/>
          <p:cNvCxnSpPr/>
          <p:nvPr/>
        </p:nvCxnSpPr>
        <p:spPr>
          <a:xfrm>
            <a:off x="1257905" y="3321423"/>
            <a:ext cx="6628191" cy="0"/>
          </a:xfrm>
          <a:prstGeom prst="line">
            <a:avLst/>
          </a:prstGeom>
          <a:ln w="12700">
            <a:solidFill>
              <a:srgbClr val="B3B3B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648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99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447800" y="352961"/>
            <a:ext cx="3200400" cy="1323439"/>
            <a:chOff x="1447800" y="457200"/>
            <a:chExt cx="3200400" cy="1323439"/>
          </a:xfrm>
        </p:grpSpPr>
        <p:sp>
          <p:nvSpPr>
            <p:cNvPr id="5" name="Rectangle 4"/>
            <p:cNvSpPr/>
            <p:nvPr/>
          </p:nvSpPr>
          <p:spPr>
            <a:xfrm>
              <a:off x="2590800" y="718517"/>
              <a:ext cx="2057400" cy="798167"/>
            </a:xfrm>
            <a:prstGeom prst="rect">
              <a:avLst/>
            </a:prstGeom>
          </p:spPr>
          <p:txBody>
            <a:bodyPr wrap="square">
              <a:spAutoFit/>
            </a:bodyPr>
            <a:lstStyle/>
            <a:p>
              <a:pPr>
                <a:lnSpc>
                  <a:spcPct val="80000"/>
                </a:lnSpc>
              </a:pPr>
              <a:r>
                <a:rPr lang="en-US" sz="400" b="1" spc="-300" dirty="0">
                  <a:solidFill>
                    <a:srgbClr val="333333"/>
                  </a:solidFill>
                  <a:latin typeface="Calibri"/>
                  <a:ea typeface="+mj-ea"/>
                  <a:cs typeface="Calibri"/>
                </a:rPr>
                <a:t> </a:t>
              </a:r>
              <a:r>
                <a:rPr lang="en-US" sz="2400" dirty="0">
                  <a:solidFill>
                    <a:schemeClr val="bg1"/>
                  </a:solidFill>
                  <a:latin typeface="Calibri"/>
                  <a:ea typeface="+mj-ea"/>
                  <a:cs typeface="Calibri"/>
                </a:rPr>
                <a:t>Choosing</a:t>
              </a:r>
            </a:p>
            <a:p>
              <a:pPr>
                <a:lnSpc>
                  <a:spcPct val="80000"/>
                </a:lnSpc>
              </a:pPr>
              <a:r>
                <a:rPr lang="en-US" sz="3200" b="1" dirty="0">
                  <a:solidFill>
                    <a:srgbClr val="EEAE38"/>
                  </a:solidFill>
                  <a:latin typeface="Calibri"/>
                  <a:ea typeface="+mj-ea"/>
                  <a:cs typeface="Calibri"/>
                </a:rPr>
                <a:t>GOALS</a:t>
              </a:r>
              <a:endParaRPr lang="en-US" sz="1400" dirty="0">
                <a:solidFill>
                  <a:srgbClr val="EEAE38"/>
                </a:solidFill>
                <a:latin typeface="Calibri"/>
                <a:cs typeface="Calibri"/>
              </a:endParaRPr>
            </a:p>
          </p:txBody>
        </p:sp>
        <p:sp>
          <p:nvSpPr>
            <p:cNvPr id="11" name="Rectangle 10"/>
            <p:cNvSpPr/>
            <p:nvPr/>
          </p:nvSpPr>
          <p:spPr>
            <a:xfrm>
              <a:off x="1447800" y="457200"/>
              <a:ext cx="914400" cy="1323439"/>
            </a:xfrm>
            <a:prstGeom prst="rect">
              <a:avLst/>
            </a:prstGeom>
          </p:spPr>
          <p:txBody>
            <a:bodyPr wrap="square">
              <a:spAutoFit/>
            </a:bodyPr>
            <a:lstStyle/>
            <a:p>
              <a:pPr algn="r">
                <a:lnSpc>
                  <a:spcPct val="80000"/>
                </a:lnSpc>
              </a:pPr>
              <a:r>
                <a:rPr lang="en-US" sz="9600" b="1" dirty="0">
                  <a:solidFill>
                    <a:srgbClr val="D3E4EC"/>
                  </a:solidFill>
                  <a:latin typeface="Calibri"/>
                  <a:ea typeface="+mj-ea"/>
                  <a:cs typeface="Calibri"/>
                </a:rPr>
                <a:t>1</a:t>
              </a:r>
              <a:endParaRPr lang="en-US" sz="5400" dirty="0">
                <a:solidFill>
                  <a:srgbClr val="D3E4EC"/>
                </a:solidFill>
                <a:latin typeface="Calibri"/>
                <a:cs typeface="Calibri"/>
              </a:endParaRPr>
            </a:p>
          </p:txBody>
        </p:sp>
        <p:cxnSp>
          <p:nvCxnSpPr>
            <p:cNvPr id="20" name="Straight Connector 19"/>
            <p:cNvCxnSpPr/>
            <p:nvPr/>
          </p:nvCxnSpPr>
          <p:spPr>
            <a:xfrm>
              <a:off x="2438400" y="457200"/>
              <a:ext cx="0" cy="1143000"/>
            </a:xfrm>
            <a:prstGeom prst="line">
              <a:avLst/>
            </a:prstGeom>
            <a:ln w="6350" cmpd="sng">
              <a:solidFill>
                <a:srgbClr val="B3B3B3"/>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447800" y="1819454"/>
            <a:ext cx="5105400" cy="1323439"/>
            <a:chOff x="1447800" y="1905000"/>
            <a:chExt cx="5105400" cy="1323439"/>
          </a:xfrm>
        </p:grpSpPr>
        <p:sp>
          <p:nvSpPr>
            <p:cNvPr id="6" name="Rectangle 5"/>
            <p:cNvSpPr/>
            <p:nvPr/>
          </p:nvSpPr>
          <p:spPr>
            <a:xfrm>
              <a:off x="2590800" y="2046574"/>
              <a:ext cx="3962400" cy="781752"/>
            </a:xfrm>
            <a:prstGeom prst="rect">
              <a:avLst/>
            </a:prstGeom>
          </p:spPr>
          <p:txBody>
            <a:bodyPr wrap="square">
              <a:spAutoFit/>
            </a:bodyPr>
            <a:lstStyle/>
            <a:p>
              <a:pPr>
                <a:lnSpc>
                  <a:spcPct val="80000"/>
                </a:lnSpc>
              </a:pPr>
              <a:r>
                <a:rPr lang="en-US" sz="400" b="1" spc="-300" dirty="0">
                  <a:solidFill>
                    <a:srgbClr val="333333"/>
                  </a:solidFill>
                  <a:latin typeface="Calibri"/>
                  <a:ea typeface="+mj-ea"/>
                  <a:cs typeface="Calibri"/>
                </a:rPr>
                <a:t> </a:t>
              </a:r>
              <a:r>
                <a:rPr lang="en-US" sz="2400" dirty="0">
                  <a:solidFill>
                    <a:schemeClr val="bg1"/>
                  </a:solidFill>
                  <a:latin typeface="Calibri"/>
                  <a:ea typeface="+mj-ea"/>
                  <a:cs typeface="Calibri"/>
                </a:rPr>
                <a:t>Finding</a:t>
              </a:r>
            </a:p>
            <a:p>
              <a:pPr>
                <a:lnSpc>
                  <a:spcPct val="80000"/>
                </a:lnSpc>
              </a:pPr>
              <a:r>
                <a:rPr lang="en-US" sz="3200" b="1" dirty="0">
                  <a:solidFill>
                    <a:srgbClr val="EEAE38"/>
                  </a:solidFill>
                  <a:latin typeface="Calibri"/>
                  <a:ea typeface="+mj-ea"/>
                  <a:cs typeface="Calibri"/>
                </a:rPr>
                <a:t>STRATEGIES</a:t>
              </a:r>
              <a:endParaRPr lang="en-US" sz="4400" b="1" dirty="0">
                <a:solidFill>
                  <a:srgbClr val="EEAE38"/>
                </a:solidFill>
                <a:latin typeface="Calibri"/>
                <a:ea typeface="+mj-ea"/>
                <a:cs typeface="Calibri"/>
              </a:endParaRPr>
            </a:p>
          </p:txBody>
        </p:sp>
        <p:sp>
          <p:nvSpPr>
            <p:cNvPr id="12" name="Rectangle 11"/>
            <p:cNvSpPr/>
            <p:nvPr/>
          </p:nvSpPr>
          <p:spPr>
            <a:xfrm>
              <a:off x="1447800" y="1905000"/>
              <a:ext cx="914400" cy="1323439"/>
            </a:xfrm>
            <a:prstGeom prst="rect">
              <a:avLst/>
            </a:prstGeom>
          </p:spPr>
          <p:txBody>
            <a:bodyPr wrap="square">
              <a:spAutoFit/>
            </a:bodyPr>
            <a:lstStyle/>
            <a:p>
              <a:pPr algn="r">
                <a:lnSpc>
                  <a:spcPct val="80000"/>
                </a:lnSpc>
              </a:pPr>
              <a:r>
                <a:rPr lang="en-US" sz="9600" b="1" dirty="0">
                  <a:solidFill>
                    <a:srgbClr val="D3E4EC"/>
                  </a:solidFill>
                  <a:latin typeface="Calibri"/>
                  <a:ea typeface="+mj-ea"/>
                  <a:cs typeface="Calibri"/>
                </a:rPr>
                <a:t>2</a:t>
              </a:r>
              <a:endParaRPr lang="en-US" sz="5400" dirty="0">
                <a:solidFill>
                  <a:srgbClr val="D3E4EC"/>
                </a:solidFill>
                <a:latin typeface="Calibri"/>
                <a:cs typeface="Calibri"/>
              </a:endParaRPr>
            </a:p>
          </p:txBody>
        </p:sp>
        <p:cxnSp>
          <p:nvCxnSpPr>
            <p:cNvPr id="22" name="Straight Connector 21"/>
            <p:cNvCxnSpPr/>
            <p:nvPr/>
          </p:nvCxnSpPr>
          <p:spPr>
            <a:xfrm>
              <a:off x="2438400" y="1981200"/>
              <a:ext cx="0" cy="1143000"/>
            </a:xfrm>
            <a:prstGeom prst="line">
              <a:avLst/>
            </a:prstGeom>
            <a:ln w="6350" cmpd="sng">
              <a:solidFill>
                <a:srgbClr val="B3B3B3"/>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1447800" y="3410308"/>
            <a:ext cx="5562600" cy="1323439"/>
            <a:chOff x="1447800" y="3505200"/>
            <a:chExt cx="5562600" cy="1323439"/>
          </a:xfrm>
        </p:grpSpPr>
        <p:sp>
          <p:nvSpPr>
            <p:cNvPr id="7" name="Rectangle 6"/>
            <p:cNvSpPr/>
            <p:nvPr/>
          </p:nvSpPr>
          <p:spPr>
            <a:xfrm>
              <a:off x="2590800" y="3702499"/>
              <a:ext cx="4419600" cy="781752"/>
            </a:xfrm>
            <a:prstGeom prst="rect">
              <a:avLst/>
            </a:prstGeom>
          </p:spPr>
          <p:txBody>
            <a:bodyPr wrap="square">
              <a:spAutoFit/>
            </a:bodyPr>
            <a:lstStyle/>
            <a:p>
              <a:pPr>
                <a:lnSpc>
                  <a:spcPct val="80000"/>
                </a:lnSpc>
              </a:pPr>
              <a:r>
                <a:rPr lang="en-US" sz="400" b="1" spc="-300" dirty="0">
                  <a:solidFill>
                    <a:srgbClr val="333333"/>
                  </a:solidFill>
                  <a:latin typeface="Calibri"/>
                  <a:ea typeface="+mj-ea"/>
                  <a:cs typeface="Calibri"/>
                </a:rPr>
                <a:t> </a:t>
              </a:r>
              <a:r>
                <a:rPr lang="en-US" sz="2400" dirty="0">
                  <a:solidFill>
                    <a:srgbClr val="FFFFFF"/>
                  </a:solidFill>
                  <a:latin typeface="Calibri"/>
                  <a:ea typeface="+mj-ea"/>
                  <a:cs typeface="Calibri"/>
                </a:rPr>
                <a:t>Good</a:t>
              </a:r>
            </a:p>
            <a:p>
              <a:pPr>
                <a:lnSpc>
                  <a:spcPct val="80000"/>
                </a:lnSpc>
              </a:pPr>
              <a:r>
                <a:rPr lang="en-US" sz="3200" b="1" dirty="0">
                  <a:solidFill>
                    <a:srgbClr val="EEAE38"/>
                  </a:solidFill>
                  <a:latin typeface="Calibri"/>
                  <a:ea typeface="+mj-ea"/>
                  <a:cs typeface="Calibri"/>
                </a:rPr>
                <a:t>IMPLEMENTATION</a:t>
              </a:r>
              <a:endParaRPr lang="en-US" sz="4400" b="1" dirty="0">
                <a:solidFill>
                  <a:srgbClr val="EEAE38"/>
                </a:solidFill>
                <a:latin typeface="Calibri"/>
                <a:ea typeface="+mj-ea"/>
                <a:cs typeface="Calibri"/>
              </a:endParaRPr>
            </a:p>
          </p:txBody>
        </p:sp>
        <p:sp>
          <p:nvSpPr>
            <p:cNvPr id="14" name="Rectangle 13"/>
            <p:cNvSpPr/>
            <p:nvPr/>
          </p:nvSpPr>
          <p:spPr>
            <a:xfrm>
              <a:off x="1447800" y="3505200"/>
              <a:ext cx="914400" cy="1323439"/>
            </a:xfrm>
            <a:prstGeom prst="rect">
              <a:avLst/>
            </a:prstGeom>
          </p:spPr>
          <p:txBody>
            <a:bodyPr wrap="square">
              <a:spAutoFit/>
            </a:bodyPr>
            <a:lstStyle/>
            <a:p>
              <a:pPr algn="r">
                <a:lnSpc>
                  <a:spcPct val="80000"/>
                </a:lnSpc>
              </a:pPr>
              <a:r>
                <a:rPr lang="en-US" sz="9600" b="1" dirty="0">
                  <a:solidFill>
                    <a:srgbClr val="D3E4EC"/>
                  </a:solidFill>
                  <a:latin typeface="Calibri"/>
                  <a:ea typeface="+mj-ea"/>
                  <a:cs typeface="Calibri"/>
                </a:rPr>
                <a:t>3</a:t>
              </a:r>
              <a:endParaRPr lang="en-US" sz="5400" dirty="0">
                <a:solidFill>
                  <a:srgbClr val="D3E4EC"/>
                </a:solidFill>
                <a:latin typeface="Calibri"/>
                <a:cs typeface="Calibri"/>
              </a:endParaRPr>
            </a:p>
          </p:txBody>
        </p:sp>
        <p:cxnSp>
          <p:nvCxnSpPr>
            <p:cNvPr id="23" name="Straight Connector 22"/>
            <p:cNvCxnSpPr/>
            <p:nvPr/>
          </p:nvCxnSpPr>
          <p:spPr>
            <a:xfrm>
              <a:off x="2438400" y="3581400"/>
              <a:ext cx="0" cy="1143000"/>
            </a:xfrm>
            <a:prstGeom prst="line">
              <a:avLst/>
            </a:prstGeom>
            <a:ln w="6350" cmpd="sng">
              <a:solidFill>
                <a:srgbClr val="B3B3B3"/>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1447800" y="5001161"/>
            <a:ext cx="7256586" cy="1323439"/>
            <a:chOff x="1447800" y="5001161"/>
            <a:chExt cx="7256586" cy="1323439"/>
          </a:xfrm>
        </p:grpSpPr>
        <p:sp>
          <p:nvSpPr>
            <p:cNvPr id="8" name="Rectangle 7"/>
            <p:cNvSpPr/>
            <p:nvPr/>
          </p:nvSpPr>
          <p:spPr>
            <a:xfrm>
              <a:off x="2590800" y="5209824"/>
              <a:ext cx="6113586" cy="781752"/>
            </a:xfrm>
            <a:prstGeom prst="rect">
              <a:avLst/>
            </a:prstGeom>
          </p:spPr>
          <p:txBody>
            <a:bodyPr wrap="square">
              <a:spAutoFit/>
            </a:bodyPr>
            <a:lstStyle/>
            <a:p>
              <a:pPr>
                <a:lnSpc>
                  <a:spcPct val="80000"/>
                </a:lnSpc>
              </a:pPr>
              <a:r>
                <a:rPr lang="en-US" sz="400" b="1" spc="-300" dirty="0">
                  <a:solidFill>
                    <a:srgbClr val="333333"/>
                  </a:solidFill>
                  <a:latin typeface="Calibri"/>
                  <a:ea typeface="+mj-ea"/>
                  <a:cs typeface="Calibri"/>
                </a:rPr>
                <a:t> </a:t>
              </a:r>
              <a:r>
                <a:rPr lang="en-US" sz="2400" dirty="0">
                  <a:solidFill>
                    <a:srgbClr val="FFFFFF"/>
                  </a:solidFill>
                  <a:latin typeface="Calibri"/>
                  <a:cs typeface="Calibri"/>
                </a:rPr>
                <a:t>Relevant</a:t>
              </a:r>
            </a:p>
            <a:p>
              <a:pPr>
                <a:lnSpc>
                  <a:spcPct val="80000"/>
                </a:lnSpc>
              </a:pPr>
              <a:r>
                <a:rPr lang="en-US" sz="3200" b="1" dirty="0">
                  <a:solidFill>
                    <a:srgbClr val="EEAE38"/>
                  </a:solidFill>
                  <a:latin typeface="Calibri"/>
                  <a:ea typeface="+mj-ea"/>
                  <a:cs typeface="Calibri"/>
                </a:rPr>
                <a:t>PERFORMANCE INDICATORS</a:t>
              </a:r>
            </a:p>
          </p:txBody>
        </p:sp>
        <p:sp>
          <p:nvSpPr>
            <p:cNvPr id="15" name="Rectangle 14"/>
            <p:cNvSpPr/>
            <p:nvPr/>
          </p:nvSpPr>
          <p:spPr>
            <a:xfrm>
              <a:off x="1447800" y="5001161"/>
              <a:ext cx="914400" cy="1323439"/>
            </a:xfrm>
            <a:prstGeom prst="rect">
              <a:avLst/>
            </a:prstGeom>
          </p:spPr>
          <p:txBody>
            <a:bodyPr wrap="square">
              <a:spAutoFit/>
            </a:bodyPr>
            <a:lstStyle/>
            <a:p>
              <a:pPr algn="r">
                <a:lnSpc>
                  <a:spcPct val="80000"/>
                </a:lnSpc>
              </a:pPr>
              <a:r>
                <a:rPr lang="en-US" sz="9600" b="1" dirty="0">
                  <a:solidFill>
                    <a:srgbClr val="D3E4EC"/>
                  </a:solidFill>
                  <a:latin typeface="Calibri"/>
                  <a:ea typeface="+mj-ea"/>
                  <a:cs typeface="Calibri"/>
                </a:rPr>
                <a:t>4</a:t>
              </a:r>
              <a:endParaRPr lang="en-US" sz="5400" dirty="0">
                <a:solidFill>
                  <a:srgbClr val="D3E4EC"/>
                </a:solidFill>
                <a:latin typeface="Calibri"/>
                <a:cs typeface="Calibri"/>
              </a:endParaRPr>
            </a:p>
          </p:txBody>
        </p:sp>
        <p:cxnSp>
          <p:nvCxnSpPr>
            <p:cNvPr id="24" name="Straight Connector 23"/>
            <p:cNvCxnSpPr/>
            <p:nvPr/>
          </p:nvCxnSpPr>
          <p:spPr>
            <a:xfrm>
              <a:off x="2438400" y="5029200"/>
              <a:ext cx="0" cy="1143000"/>
            </a:xfrm>
            <a:prstGeom prst="line">
              <a:avLst/>
            </a:prstGeom>
            <a:ln w="6350" cmpd="sng">
              <a:solidFill>
                <a:srgbClr val="B3B3B3"/>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6039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D4B0B8-6176-9740-9901-E9CC00BB94AD}"/>
              </a:ext>
            </a:extLst>
          </p:cNvPr>
          <p:cNvPicPr>
            <a:picLocks noChangeAspect="1"/>
          </p:cNvPicPr>
          <p:nvPr/>
        </p:nvPicPr>
        <p:blipFill>
          <a:blip r:embed="rId3"/>
          <a:stretch>
            <a:fillRect/>
          </a:stretch>
        </p:blipFill>
        <p:spPr>
          <a:xfrm>
            <a:off x="515566" y="256091"/>
            <a:ext cx="8112868" cy="5405827"/>
          </a:xfrm>
          <a:prstGeom prst="rect">
            <a:avLst/>
          </a:prstGeom>
        </p:spPr>
      </p:pic>
    </p:spTree>
    <p:extLst>
      <p:ext uri="{BB962C8B-B14F-4D97-AF65-F5344CB8AC3E}">
        <p14:creationId xmlns:p14="http://schemas.microsoft.com/office/powerpoint/2010/main" val="348619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84170"/>
            <a:ext cx="9143999" cy="542456"/>
          </a:xfrm>
          <a:prstGeom prst="rect">
            <a:avLst/>
          </a:prstGeom>
        </p:spPr>
        <p:txBody>
          <a:bodyPr wrap="square">
            <a:spAutoFit/>
          </a:bodyPr>
          <a:lstStyle/>
          <a:p>
            <a:pPr algn="ctr">
              <a:lnSpc>
                <a:spcPct val="75000"/>
              </a:lnSpc>
            </a:pPr>
            <a:r>
              <a:rPr lang="en-US" sz="3600" dirty="0">
                <a:solidFill>
                  <a:schemeClr val="bg1"/>
                </a:solidFill>
                <a:latin typeface="+mj-lt"/>
                <a:ea typeface="+mj-ea"/>
                <a:cs typeface="Palatino"/>
              </a:rPr>
              <a:t>Thank You.</a:t>
            </a:r>
            <a:endParaRPr lang="en-US" sz="2000" dirty="0">
              <a:solidFill>
                <a:schemeClr val="bg1"/>
              </a:solidFill>
              <a:latin typeface="+mj-lt"/>
              <a:cs typeface="Palatino"/>
            </a:endParaRPr>
          </a:p>
        </p:txBody>
      </p:sp>
      <p:sp>
        <p:nvSpPr>
          <p:cNvPr id="6" name="Rectangle 5"/>
          <p:cNvSpPr/>
          <p:nvPr/>
        </p:nvSpPr>
        <p:spPr>
          <a:xfrm>
            <a:off x="1556908" y="4449924"/>
            <a:ext cx="6059047" cy="1637884"/>
          </a:xfrm>
          <a:prstGeom prst="rect">
            <a:avLst/>
          </a:prstGeom>
        </p:spPr>
        <p:txBody>
          <a:bodyPr wrap="square">
            <a:spAutoFit/>
          </a:bodyPr>
          <a:lstStyle/>
          <a:p>
            <a:pPr algn="ctr">
              <a:lnSpc>
                <a:spcPct val="75000"/>
              </a:lnSpc>
            </a:pPr>
            <a:r>
              <a:rPr lang="en-US" sz="4000" dirty="0">
                <a:solidFill>
                  <a:srgbClr val="B1C5D8"/>
                </a:solidFill>
                <a:latin typeface="Calibri"/>
                <a:ea typeface="+mj-ea"/>
                <a:cs typeface="Calibri"/>
              </a:rPr>
              <a:t>PHIL BUCHANAN</a:t>
            </a:r>
          </a:p>
          <a:p>
            <a:pPr algn="ctr">
              <a:lnSpc>
                <a:spcPct val="110000"/>
              </a:lnSpc>
            </a:pPr>
            <a:r>
              <a:rPr lang="en-US" sz="2800" dirty="0">
                <a:solidFill>
                  <a:schemeClr val="bg1"/>
                </a:solidFill>
                <a:latin typeface="Calibri"/>
                <a:ea typeface="+mj-ea"/>
                <a:cs typeface="Calibri"/>
              </a:rPr>
              <a:t>@</a:t>
            </a:r>
            <a:r>
              <a:rPr lang="en-US" sz="2800" dirty="0" err="1">
                <a:solidFill>
                  <a:schemeClr val="bg1"/>
                </a:solidFill>
                <a:latin typeface="Calibri"/>
                <a:ea typeface="+mj-ea"/>
                <a:cs typeface="Calibri"/>
              </a:rPr>
              <a:t>philxbuchanan</a:t>
            </a:r>
            <a:endParaRPr lang="en-US" sz="2000" dirty="0">
              <a:solidFill>
                <a:schemeClr val="bg1"/>
              </a:solidFill>
              <a:latin typeface="Calibri"/>
              <a:ea typeface="+mj-ea"/>
              <a:cs typeface="Calibri"/>
            </a:endParaRPr>
          </a:p>
          <a:p>
            <a:pPr algn="ctr">
              <a:lnSpc>
                <a:spcPct val="75000"/>
              </a:lnSpc>
            </a:pPr>
            <a:endParaRPr lang="en-US" sz="2800" dirty="0">
              <a:solidFill>
                <a:srgbClr val="EEAE38"/>
              </a:solidFill>
              <a:latin typeface="Calibri"/>
              <a:ea typeface="+mj-ea"/>
              <a:cs typeface="Calibri"/>
            </a:endParaRPr>
          </a:p>
          <a:p>
            <a:pPr algn="ctr">
              <a:lnSpc>
                <a:spcPct val="75000"/>
              </a:lnSpc>
            </a:pPr>
            <a:r>
              <a:rPr lang="en-US" sz="2000" dirty="0" err="1">
                <a:solidFill>
                  <a:schemeClr val="bg1">
                    <a:lumMod val="85000"/>
                  </a:schemeClr>
                </a:solidFill>
                <a:latin typeface="Calibri"/>
                <a:cs typeface="Calibri"/>
              </a:rPr>
              <a:t>cep.org</a:t>
            </a:r>
            <a:endParaRPr lang="en-US" sz="2000" dirty="0">
              <a:solidFill>
                <a:schemeClr val="bg1">
                  <a:lumMod val="85000"/>
                </a:schemeClr>
              </a:solidFill>
              <a:latin typeface="Calibri"/>
              <a:cs typeface="Calibri"/>
            </a:endParaRPr>
          </a:p>
        </p:txBody>
      </p:sp>
      <p:cxnSp>
        <p:nvCxnSpPr>
          <p:cNvPr id="7" name="Straight Connector 6"/>
          <p:cNvCxnSpPr/>
          <p:nvPr/>
        </p:nvCxnSpPr>
        <p:spPr>
          <a:xfrm>
            <a:off x="1330476" y="3960208"/>
            <a:ext cx="6628191" cy="0"/>
          </a:xfrm>
          <a:prstGeom prst="line">
            <a:avLst/>
          </a:prstGeom>
          <a:ln w="12700">
            <a:solidFill>
              <a:srgbClr val="B3B3B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08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8374" y="2365425"/>
            <a:ext cx="6907252" cy="2460930"/>
          </a:xfrm>
          <a:prstGeom prst="rect">
            <a:avLst/>
          </a:prstGeom>
        </p:spPr>
        <p:txBody>
          <a:bodyPr wrap="none" lIns="0" tIns="0" rIns="0" bIns="0">
            <a:spAutoFit/>
          </a:bodyPr>
          <a:lstStyle/>
          <a:p>
            <a:pPr algn="ctr">
              <a:lnSpc>
                <a:spcPct val="75000"/>
              </a:lnSpc>
            </a:pPr>
            <a:r>
              <a:rPr lang="en-US" sz="20200" b="1" spc="-600" dirty="0">
                <a:solidFill>
                  <a:srgbClr val="EEAE38"/>
                </a:solidFill>
                <a:latin typeface="Calibri"/>
                <a:ea typeface="+mj-ea"/>
                <a:cs typeface="Calibri"/>
              </a:rPr>
              <a:t>GOALS</a:t>
            </a:r>
            <a:endParaRPr lang="en-US" sz="20200" spc="-600" dirty="0">
              <a:solidFill>
                <a:srgbClr val="EEAE38"/>
              </a:solidFill>
              <a:latin typeface="Calibri"/>
              <a:cs typeface="Calibri"/>
            </a:endParaRPr>
          </a:p>
        </p:txBody>
      </p:sp>
    </p:spTree>
    <p:extLst>
      <p:ext uri="{BB962C8B-B14F-4D97-AF65-F5344CB8AC3E}">
        <p14:creationId xmlns:p14="http://schemas.microsoft.com/office/powerpoint/2010/main" val="214196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B3F60A-0EC2-764A-A604-22A26BFEB46C}"/>
              </a:ext>
            </a:extLst>
          </p:cNvPr>
          <p:cNvPicPr>
            <a:picLocks noChangeAspect="1"/>
          </p:cNvPicPr>
          <p:nvPr/>
        </p:nvPicPr>
        <p:blipFill>
          <a:blip r:embed="rId3"/>
          <a:stretch>
            <a:fillRect/>
          </a:stretch>
        </p:blipFill>
        <p:spPr>
          <a:xfrm>
            <a:off x="514827" y="273684"/>
            <a:ext cx="8114347" cy="5409565"/>
          </a:xfrm>
          <a:prstGeom prst="rect">
            <a:avLst/>
          </a:prstGeom>
        </p:spPr>
      </p:pic>
    </p:spTree>
    <p:extLst>
      <p:ext uri="{BB962C8B-B14F-4D97-AF65-F5344CB8AC3E}">
        <p14:creationId xmlns:p14="http://schemas.microsoft.com/office/powerpoint/2010/main" val="169541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2998" y="1032818"/>
            <a:ext cx="2535594" cy="4269262"/>
            <a:chOff x="989310" y="1616142"/>
            <a:chExt cx="2535594" cy="4269262"/>
          </a:xfrm>
        </p:grpSpPr>
        <p:sp>
          <p:nvSpPr>
            <p:cNvPr id="3" name="TextBox 2"/>
            <p:cNvSpPr txBox="1"/>
            <p:nvPr/>
          </p:nvSpPr>
          <p:spPr>
            <a:xfrm>
              <a:off x="1088397" y="5115963"/>
              <a:ext cx="2308764" cy="769441"/>
            </a:xfrm>
            <a:prstGeom prst="rect">
              <a:avLst/>
            </a:prstGeom>
            <a:noFill/>
          </p:spPr>
          <p:txBody>
            <a:bodyPr wrap="square" rtlCol="0">
              <a:spAutoFit/>
            </a:bodyPr>
            <a:lstStyle/>
            <a:p>
              <a:pPr algn="ctr"/>
              <a:r>
                <a:rPr lang="en-US" sz="2200" dirty="0">
                  <a:solidFill>
                    <a:prstClr val="white"/>
                  </a:solidFill>
                </a:rPr>
                <a:t>Wealth and Inequality</a:t>
              </a:r>
            </a:p>
          </p:txBody>
        </p:sp>
        <p:sp>
          <p:nvSpPr>
            <p:cNvPr id="4" name="Rectangle 3"/>
            <p:cNvSpPr/>
            <p:nvPr/>
          </p:nvSpPr>
          <p:spPr>
            <a:xfrm>
              <a:off x="1398638" y="1616142"/>
              <a:ext cx="1688283" cy="1015663"/>
            </a:xfrm>
            <a:prstGeom prst="rect">
              <a:avLst/>
            </a:prstGeom>
          </p:spPr>
          <p:txBody>
            <a:bodyPr wrap="none">
              <a:spAutoFit/>
            </a:bodyPr>
            <a:lstStyle/>
            <a:p>
              <a:pPr algn="ctr"/>
              <a:r>
                <a:rPr lang="en-US" sz="6000" b="1" dirty="0">
                  <a:solidFill>
                    <a:prstClr val="white"/>
                  </a:solidFill>
                  <a:latin typeface="Calibri" charset="0"/>
                  <a:ea typeface="Calibri" charset="0"/>
                  <a:cs typeface="Calibri" charset="0"/>
                </a:rPr>
                <a:t>65</a:t>
              </a:r>
              <a:r>
                <a:rPr lang="en-US" sz="6000" dirty="0">
                  <a:solidFill>
                    <a:prstClr val="white"/>
                  </a:solidFill>
                  <a:latin typeface="Calibri" charset="0"/>
                  <a:ea typeface="Calibri" charset="0"/>
                  <a:cs typeface="Calibri" charset="0"/>
                </a:rPr>
                <a:t>% </a:t>
              </a:r>
              <a:endParaRPr lang="en-US" sz="6000" dirty="0">
                <a:solidFill>
                  <a:prstClr val="black"/>
                </a:solidFill>
                <a:latin typeface="Calibri" charset="0"/>
                <a:ea typeface="Calibri" charset="0"/>
                <a:cs typeface="Calibri"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l="227" t="14" r="-227" b="-14"/>
            <a:stretch/>
          </p:blipFill>
          <p:spPr>
            <a:xfrm>
              <a:off x="989310" y="2539472"/>
              <a:ext cx="2535594" cy="2512734"/>
            </a:xfrm>
            <a:prstGeom prst="rect">
              <a:avLst/>
            </a:prstGeom>
          </p:spPr>
        </p:pic>
      </p:grpSp>
      <p:sp>
        <p:nvSpPr>
          <p:cNvPr id="6" name="Title 9"/>
          <p:cNvSpPr txBox="1">
            <a:spLocks/>
          </p:cNvSpPr>
          <p:nvPr/>
        </p:nvSpPr>
        <p:spPr>
          <a:xfrm>
            <a:off x="553386" y="320040"/>
            <a:ext cx="11483715" cy="5355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rgbClr val="183045"/>
                </a:solidFill>
                <a:latin typeface="+mj-lt"/>
                <a:ea typeface="+mj-ea"/>
                <a:cs typeface="+mj-cs"/>
              </a:defRPr>
            </a:lvl1pPr>
          </a:lstStyle>
          <a:p>
            <a:r>
              <a:rPr lang="en-US" sz="3200" dirty="0">
                <a:solidFill>
                  <a:srgbClr val="EBB643"/>
                </a:solidFill>
                <a:latin typeface="Calibri" charset="0"/>
                <a:ea typeface="Calibri" charset="0"/>
                <a:cs typeface="Calibri" charset="0"/>
              </a:rPr>
              <a:t>PRESSING ISSUES IN SOCIETY</a:t>
            </a:r>
          </a:p>
        </p:txBody>
      </p:sp>
      <p:grpSp>
        <p:nvGrpSpPr>
          <p:cNvPr id="7" name="Group 6"/>
          <p:cNvGrpSpPr/>
          <p:nvPr/>
        </p:nvGrpSpPr>
        <p:grpSpPr>
          <a:xfrm>
            <a:off x="3314715" y="1032818"/>
            <a:ext cx="2535595" cy="4269262"/>
            <a:chOff x="4472097" y="1616142"/>
            <a:chExt cx="2535595" cy="4269262"/>
          </a:xfrm>
        </p:grpSpPr>
        <p:sp>
          <p:nvSpPr>
            <p:cNvPr id="8" name="TextBox 7"/>
            <p:cNvSpPr txBox="1"/>
            <p:nvPr/>
          </p:nvSpPr>
          <p:spPr>
            <a:xfrm>
              <a:off x="4472097" y="5115963"/>
              <a:ext cx="2535595" cy="769441"/>
            </a:xfrm>
            <a:prstGeom prst="rect">
              <a:avLst/>
            </a:prstGeom>
            <a:noFill/>
          </p:spPr>
          <p:txBody>
            <a:bodyPr wrap="square" rtlCol="0">
              <a:spAutoFit/>
            </a:bodyPr>
            <a:lstStyle/>
            <a:p>
              <a:pPr algn="ctr"/>
              <a:r>
                <a:rPr lang="en-US" sz="2200" dirty="0">
                  <a:solidFill>
                    <a:prstClr val="white"/>
                  </a:solidFill>
                </a:rPr>
                <a:t>Climate Change and the Environment</a:t>
              </a:r>
            </a:p>
          </p:txBody>
        </p:sp>
        <p:sp>
          <p:nvSpPr>
            <p:cNvPr id="9" name="Rectangle 8"/>
            <p:cNvSpPr/>
            <p:nvPr/>
          </p:nvSpPr>
          <p:spPr>
            <a:xfrm>
              <a:off x="4955965" y="1616142"/>
              <a:ext cx="1539204" cy="923330"/>
            </a:xfrm>
            <a:prstGeom prst="rect">
              <a:avLst/>
            </a:prstGeom>
          </p:spPr>
          <p:txBody>
            <a:bodyPr wrap="none">
              <a:spAutoFit/>
            </a:bodyPr>
            <a:lstStyle/>
            <a:p>
              <a:pPr algn="ctr"/>
              <a:r>
                <a:rPr lang="en-US" sz="5400" b="1" dirty="0">
                  <a:solidFill>
                    <a:prstClr val="white"/>
                  </a:solidFill>
                  <a:latin typeface="Calibri" charset="0"/>
                  <a:ea typeface="Calibri" charset="0"/>
                  <a:cs typeface="Calibri" charset="0"/>
                </a:rPr>
                <a:t>58</a:t>
              </a:r>
              <a:r>
                <a:rPr lang="en-US" sz="5400" dirty="0">
                  <a:solidFill>
                    <a:prstClr val="white"/>
                  </a:solidFill>
                  <a:latin typeface="Calibri" charset="0"/>
                  <a:ea typeface="Calibri" charset="0"/>
                  <a:cs typeface="Calibri" charset="0"/>
                </a:rPr>
                <a:t>% </a:t>
              </a:r>
              <a:endParaRPr lang="en-US" sz="5400" dirty="0">
                <a:solidFill>
                  <a:prstClr val="black"/>
                </a:solidFill>
                <a:latin typeface="Calibri" charset="0"/>
                <a:ea typeface="Calibri" charset="0"/>
                <a:cs typeface="Calibri" charset="0"/>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6798" t="3033" r="9990" b="3033"/>
            <a:stretch/>
          </p:blipFill>
          <p:spPr>
            <a:xfrm>
              <a:off x="4472098" y="2539472"/>
              <a:ext cx="2535594" cy="2512734"/>
            </a:xfrm>
            <a:prstGeom prst="rect">
              <a:avLst/>
            </a:prstGeom>
          </p:spPr>
        </p:pic>
      </p:grpSp>
      <p:grpSp>
        <p:nvGrpSpPr>
          <p:cNvPr id="11" name="Group 10"/>
          <p:cNvGrpSpPr/>
          <p:nvPr/>
        </p:nvGrpSpPr>
        <p:grpSpPr>
          <a:xfrm>
            <a:off x="6177778" y="1032818"/>
            <a:ext cx="2535594" cy="3930708"/>
            <a:chOff x="8008675" y="1616142"/>
            <a:chExt cx="2535594" cy="3930708"/>
          </a:xfrm>
        </p:grpSpPr>
        <p:sp>
          <p:nvSpPr>
            <p:cNvPr id="12" name="TextBox 11"/>
            <p:cNvSpPr txBox="1"/>
            <p:nvPr/>
          </p:nvSpPr>
          <p:spPr>
            <a:xfrm>
              <a:off x="8107762" y="5115963"/>
              <a:ext cx="2308764" cy="430887"/>
            </a:xfrm>
            <a:prstGeom prst="rect">
              <a:avLst/>
            </a:prstGeom>
            <a:noFill/>
          </p:spPr>
          <p:txBody>
            <a:bodyPr wrap="square" rtlCol="0">
              <a:spAutoFit/>
            </a:bodyPr>
            <a:lstStyle/>
            <a:p>
              <a:pPr algn="ctr"/>
              <a:r>
                <a:rPr lang="en-US" sz="2200" dirty="0">
                  <a:solidFill>
                    <a:prstClr val="white"/>
                  </a:solidFill>
                </a:rPr>
                <a:t>Education</a:t>
              </a:r>
            </a:p>
          </p:txBody>
        </p:sp>
        <p:sp>
          <p:nvSpPr>
            <p:cNvPr id="13" name="Rectangle 12"/>
            <p:cNvSpPr/>
            <p:nvPr/>
          </p:nvSpPr>
          <p:spPr>
            <a:xfrm>
              <a:off x="8492542" y="1616142"/>
              <a:ext cx="1539204" cy="923330"/>
            </a:xfrm>
            <a:prstGeom prst="rect">
              <a:avLst/>
            </a:prstGeom>
          </p:spPr>
          <p:txBody>
            <a:bodyPr wrap="none">
              <a:spAutoFit/>
            </a:bodyPr>
            <a:lstStyle/>
            <a:p>
              <a:pPr algn="ctr"/>
              <a:r>
                <a:rPr lang="en-US" sz="5400" b="1" dirty="0">
                  <a:solidFill>
                    <a:prstClr val="white"/>
                  </a:solidFill>
                  <a:latin typeface="Calibri" charset="0"/>
                  <a:ea typeface="Calibri" charset="0"/>
                  <a:cs typeface="Calibri" charset="0"/>
                </a:rPr>
                <a:t>40</a:t>
              </a:r>
              <a:r>
                <a:rPr lang="en-US" sz="5400" dirty="0">
                  <a:solidFill>
                    <a:prstClr val="white"/>
                  </a:solidFill>
                  <a:latin typeface="Calibri" charset="0"/>
                  <a:ea typeface="Calibri" charset="0"/>
                  <a:cs typeface="Calibri" charset="0"/>
                </a:rPr>
                <a:t>% </a:t>
              </a:r>
              <a:endParaRPr lang="en-US" sz="5400" dirty="0">
                <a:solidFill>
                  <a:prstClr val="black"/>
                </a:solidFill>
                <a:latin typeface="Calibri" charset="0"/>
                <a:ea typeface="Calibri" charset="0"/>
                <a:cs typeface="Calibri" charset="0"/>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6364" t="63" r="16364" b="63"/>
            <a:stretch/>
          </p:blipFill>
          <p:spPr>
            <a:xfrm>
              <a:off x="8008675" y="2539472"/>
              <a:ext cx="2535594" cy="2512734"/>
            </a:xfrm>
            <a:prstGeom prst="rect">
              <a:avLst/>
            </a:prstGeom>
          </p:spPr>
        </p:pic>
      </p:grpSp>
    </p:spTree>
    <p:extLst>
      <p:ext uri="{BB962C8B-B14F-4D97-AF65-F5344CB8AC3E}">
        <p14:creationId xmlns:p14="http://schemas.microsoft.com/office/powerpoint/2010/main" val="49218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7384" y="2597978"/>
            <a:ext cx="7681590" cy="1827423"/>
          </a:xfrm>
          <a:prstGeom prst="rect">
            <a:avLst/>
          </a:prstGeom>
        </p:spPr>
        <p:txBody>
          <a:bodyPr wrap="none" lIns="0" tIns="0" rIns="0" bIns="0">
            <a:spAutoFit/>
          </a:bodyPr>
          <a:lstStyle/>
          <a:p>
            <a:pPr algn="ctr">
              <a:lnSpc>
                <a:spcPct val="75000"/>
              </a:lnSpc>
            </a:pPr>
            <a:r>
              <a:rPr lang="en-US" sz="15000" b="1" spc="-600" dirty="0">
                <a:solidFill>
                  <a:srgbClr val="EEAE38"/>
                </a:solidFill>
                <a:latin typeface="Calibri"/>
                <a:ea typeface="+mj-ea"/>
                <a:cs typeface="Calibri"/>
              </a:rPr>
              <a:t>STRATEGY</a:t>
            </a:r>
            <a:endParaRPr lang="en-US" sz="15000" b="1" spc="-600" dirty="0">
              <a:solidFill>
                <a:srgbClr val="EEAE38"/>
              </a:solidFill>
              <a:latin typeface="Calibri"/>
              <a:cs typeface="Calibri"/>
            </a:endParaRPr>
          </a:p>
        </p:txBody>
      </p:sp>
    </p:spTree>
    <p:extLst>
      <p:ext uri="{BB962C8B-B14F-4D97-AF65-F5344CB8AC3E}">
        <p14:creationId xmlns:p14="http://schemas.microsoft.com/office/powerpoint/2010/main" val="18677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56290" y="1658938"/>
            <a:ext cx="6096000" cy="1295400"/>
          </a:xfrm>
        </p:spPr>
        <p:txBody>
          <a:bodyPr>
            <a:normAutofit/>
          </a:bodyPr>
          <a:lstStyle/>
          <a:p>
            <a:pPr marL="0" indent="0">
              <a:lnSpc>
                <a:spcPct val="90000"/>
              </a:lnSpc>
              <a:buNone/>
            </a:pPr>
            <a:r>
              <a:rPr lang="en-US" sz="3300" b="1" dirty="0">
                <a:solidFill>
                  <a:srgbClr val="EBB643"/>
                </a:solidFill>
                <a:latin typeface="+mn-lt"/>
              </a:rPr>
              <a:t>A framework for </a:t>
            </a:r>
            <a:br>
              <a:rPr lang="en-US" sz="3300" b="1" dirty="0">
                <a:solidFill>
                  <a:srgbClr val="EBB643"/>
                </a:solidFill>
                <a:latin typeface="+mn-lt"/>
              </a:rPr>
            </a:br>
            <a:r>
              <a:rPr lang="en-US" sz="3300" b="1" dirty="0">
                <a:solidFill>
                  <a:srgbClr val="EBB643"/>
                </a:solidFill>
                <a:latin typeface="+mn-lt"/>
              </a:rPr>
              <a:t>decision-making that is… </a:t>
            </a:r>
            <a:endParaRPr lang="en-US" sz="3300" dirty="0">
              <a:solidFill>
                <a:srgbClr val="EBB643"/>
              </a:solidFill>
              <a:latin typeface="+mn-lt"/>
            </a:endParaRPr>
          </a:p>
        </p:txBody>
      </p:sp>
      <p:sp>
        <p:nvSpPr>
          <p:cNvPr id="11" name="Content Placeholder 2"/>
          <p:cNvSpPr txBox="1">
            <a:spLocks/>
          </p:cNvSpPr>
          <p:nvPr/>
        </p:nvSpPr>
        <p:spPr>
          <a:xfrm>
            <a:off x="1056290" y="304800"/>
            <a:ext cx="44958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rgbClr val="FFFFFF"/>
                </a:solidFill>
                <a:latin typeface="Calibri"/>
                <a:ea typeface="+mn-ea"/>
                <a:cs typeface="Calibri"/>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Calibri"/>
                <a:ea typeface="+mn-ea"/>
                <a:cs typeface="Calibri"/>
              </a:defRPr>
            </a:lvl2pPr>
            <a:lvl3pPr marL="1143000" indent="-228600" algn="l" defTabSz="914400" rtl="0" eaLnBrk="1" latinLnBrk="0" hangingPunct="1">
              <a:spcBef>
                <a:spcPct val="20000"/>
              </a:spcBef>
              <a:buFont typeface="Arial" pitchFamily="34" charset="0"/>
              <a:buChar char="•"/>
              <a:defRPr sz="2000" kern="1200">
                <a:solidFill>
                  <a:srgbClr val="FFFFFF"/>
                </a:solidFill>
                <a:latin typeface="Calibri"/>
                <a:ea typeface="+mn-ea"/>
                <a:cs typeface="Calibri"/>
              </a:defRPr>
            </a:lvl3pPr>
            <a:lvl4pPr marL="1600200" indent="-228600" algn="l" defTabSz="914400" rtl="0" eaLnBrk="1" latinLnBrk="0" hangingPunct="1">
              <a:spcBef>
                <a:spcPct val="20000"/>
              </a:spcBef>
              <a:buFont typeface="Arial" pitchFamily="34" charset="0"/>
              <a:buChar char="–"/>
              <a:defRPr sz="1800" kern="1200">
                <a:solidFill>
                  <a:srgbClr val="FFFFFF"/>
                </a:solidFill>
                <a:latin typeface="Calibri"/>
                <a:ea typeface="+mn-ea"/>
                <a:cs typeface="Calibri"/>
              </a:defRPr>
            </a:lvl4pPr>
            <a:lvl5pPr marL="2057400" indent="-228600" algn="l" defTabSz="914400" rtl="0" eaLnBrk="1" latinLnBrk="0" hangingPunct="1">
              <a:spcBef>
                <a:spcPct val="20000"/>
              </a:spcBef>
              <a:buFont typeface="Arial" pitchFamily="34" charset="0"/>
              <a:buChar char="»"/>
              <a:defRPr sz="1800" kern="1200">
                <a:solidFill>
                  <a:srgbClr val="FFFFFF"/>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Font typeface="Arial" pitchFamily="34" charset="0"/>
              <a:buNone/>
            </a:pPr>
            <a:endParaRPr lang="en-US" sz="3300" dirty="0">
              <a:solidFill>
                <a:srgbClr val="A3B9D0"/>
              </a:solidFill>
              <a:latin typeface="Palatino"/>
              <a:cs typeface="Palatino"/>
            </a:endParaRPr>
          </a:p>
        </p:txBody>
      </p:sp>
      <p:grpSp>
        <p:nvGrpSpPr>
          <p:cNvPr id="20" name="Group 19"/>
          <p:cNvGrpSpPr/>
          <p:nvPr/>
        </p:nvGrpSpPr>
        <p:grpSpPr>
          <a:xfrm>
            <a:off x="1219200" y="2844145"/>
            <a:ext cx="6553200" cy="1118255"/>
            <a:chOff x="1219200" y="2844145"/>
            <a:chExt cx="6553200" cy="1118255"/>
          </a:xfrm>
        </p:grpSpPr>
        <p:sp>
          <p:nvSpPr>
            <p:cNvPr id="9" name="Rectangle 8"/>
            <p:cNvSpPr/>
            <p:nvPr/>
          </p:nvSpPr>
          <p:spPr>
            <a:xfrm>
              <a:off x="2286000" y="2971800"/>
              <a:ext cx="5486400" cy="443198"/>
            </a:xfrm>
            <a:prstGeom prst="rect">
              <a:avLst/>
            </a:prstGeom>
          </p:spPr>
          <p:txBody>
            <a:bodyPr wrap="square">
              <a:spAutoFit/>
            </a:bodyPr>
            <a:lstStyle/>
            <a:p>
              <a:pPr>
                <a:lnSpc>
                  <a:spcPct val="95000"/>
                </a:lnSpc>
                <a:spcAft>
                  <a:spcPts val="3000"/>
                </a:spcAft>
              </a:pPr>
              <a:r>
                <a:rPr lang="en-US" sz="2400" dirty="0">
                  <a:solidFill>
                    <a:schemeClr val="bg1"/>
                  </a:solidFill>
                  <a:cs typeface="Calibri"/>
                </a:rPr>
                <a:t>Focused on the external context</a:t>
              </a:r>
            </a:p>
          </p:txBody>
        </p:sp>
        <p:sp>
          <p:nvSpPr>
            <p:cNvPr id="16" name="Rectangle 15"/>
            <p:cNvSpPr/>
            <p:nvPr/>
          </p:nvSpPr>
          <p:spPr>
            <a:xfrm>
              <a:off x="1219200" y="2844145"/>
              <a:ext cx="914400" cy="1118255"/>
            </a:xfrm>
            <a:prstGeom prst="rect">
              <a:avLst/>
            </a:prstGeom>
          </p:spPr>
          <p:txBody>
            <a:bodyPr wrap="square">
              <a:spAutoFit/>
            </a:bodyPr>
            <a:lstStyle/>
            <a:p>
              <a:pPr algn="r">
                <a:lnSpc>
                  <a:spcPct val="80000"/>
                </a:lnSpc>
              </a:pPr>
              <a:r>
                <a:rPr lang="en-US" sz="8000" b="1" dirty="0">
                  <a:solidFill>
                    <a:srgbClr val="D3E4EC"/>
                  </a:solidFill>
                  <a:latin typeface="Calibri"/>
                  <a:ea typeface="+mj-ea"/>
                  <a:cs typeface="Calibri"/>
                </a:rPr>
                <a:t>1</a:t>
              </a:r>
              <a:endParaRPr lang="en-US" sz="4400" dirty="0">
                <a:solidFill>
                  <a:srgbClr val="D3E4EC"/>
                </a:solidFill>
                <a:latin typeface="Calibri"/>
                <a:cs typeface="Calibri"/>
              </a:endParaRPr>
            </a:p>
          </p:txBody>
        </p:sp>
        <p:cxnSp>
          <p:nvCxnSpPr>
            <p:cNvPr id="17" name="Straight Connector 16"/>
            <p:cNvCxnSpPr/>
            <p:nvPr/>
          </p:nvCxnSpPr>
          <p:spPr>
            <a:xfrm>
              <a:off x="2209800" y="2895600"/>
              <a:ext cx="0" cy="914400"/>
            </a:xfrm>
            <a:prstGeom prst="line">
              <a:avLst/>
            </a:prstGeom>
            <a:ln w="6350" cmpd="sng">
              <a:solidFill>
                <a:srgbClr val="B3B3B3"/>
              </a:solidFill>
            </a:ln>
            <a:effectLst/>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1219200" y="4191000"/>
            <a:ext cx="6629400" cy="1148006"/>
            <a:chOff x="1219200" y="4191000"/>
            <a:chExt cx="6629400" cy="1148006"/>
          </a:xfrm>
        </p:grpSpPr>
        <p:sp>
          <p:nvSpPr>
            <p:cNvPr id="18" name="Rectangle 17"/>
            <p:cNvSpPr/>
            <p:nvPr/>
          </p:nvSpPr>
          <p:spPr>
            <a:xfrm>
              <a:off x="1219200" y="4215745"/>
              <a:ext cx="914400" cy="1118255"/>
            </a:xfrm>
            <a:prstGeom prst="rect">
              <a:avLst/>
            </a:prstGeom>
          </p:spPr>
          <p:txBody>
            <a:bodyPr wrap="square">
              <a:spAutoFit/>
            </a:bodyPr>
            <a:lstStyle/>
            <a:p>
              <a:pPr algn="r">
                <a:lnSpc>
                  <a:spcPct val="80000"/>
                </a:lnSpc>
              </a:pPr>
              <a:r>
                <a:rPr lang="en-US" sz="8000" b="1" dirty="0">
                  <a:solidFill>
                    <a:srgbClr val="D3E4EC"/>
                  </a:solidFill>
                  <a:latin typeface="Calibri"/>
                  <a:ea typeface="+mj-ea"/>
                  <a:cs typeface="Calibri"/>
                </a:rPr>
                <a:t>2</a:t>
              </a:r>
              <a:endParaRPr lang="en-US" sz="4400" dirty="0">
                <a:solidFill>
                  <a:srgbClr val="D3E4EC"/>
                </a:solidFill>
                <a:latin typeface="Calibri"/>
                <a:cs typeface="Calibri"/>
              </a:endParaRPr>
            </a:p>
          </p:txBody>
        </p:sp>
        <p:cxnSp>
          <p:nvCxnSpPr>
            <p:cNvPr id="19" name="Straight Connector 18"/>
            <p:cNvCxnSpPr/>
            <p:nvPr/>
          </p:nvCxnSpPr>
          <p:spPr>
            <a:xfrm>
              <a:off x="2209800" y="4267200"/>
              <a:ext cx="0" cy="914400"/>
            </a:xfrm>
            <a:prstGeom prst="line">
              <a:avLst/>
            </a:prstGeom>
            <a:ln w="6350" cmpd="sng">
              <a:solidFill>
                <a:srgbClr val="B3B3B3"/>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2286000" y="4191000"/>
              <a:ext cx="5562600" cy="1148006"/>
            </a:xfrm>
            <a:prstGeom prst="rect">
              <a:avLst/>
            </a:prstGeom>
          </p:spPr>
          <p:txBody>
            <a:bodyPr wrap="square">
              <a:spAutoFit/>
            </a:bodyPr>
            <a:lstStyle/>
            <a:p>
              <a:pPr>
                <a:lnSpc>
                  <a:spcPct val="95000"/>
                </a:lnSpc>
                <a:spcAft>
                  <a:spcPts val="3000"/>
                </a:spcAft>
              </a:pPr>
              <a:r>
                <a:rPr lang="en-US" sz="2400" dirty="0">
                  <a:solidFill>
                    <a:schemeClr val="bg1"/>
                  </a:solidFill>
                  <a:cs typeface="Calibri"/>
                </a:rPr>
                <a:t>Includes a hypothesized causal connection between use of resources and goal achievement</a:t>
              </a:r>
            </a:p>
          </p:txBody>
        </p:sp>
      </p:grpSp>
    </p:spTree>
    <p:extLst>
      <p:ext uri="{BB962C8B-B14F-4D97-AF65-F5344CB8AC3E}">
        <p14:creationId xmlns:p14="http://schemas.microsoft.com/office/powerpoint/2010/main" val="90514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igstock-Man-Testing-Glucose-Level-With-96515912.jpg"/>
          <p:cNvPicPr>
            <a:picLocks noChangeAspect="1"/>
          </p:cNvPicPr>
          <p:nvPr/>
        </p:nvPicPr>
        <p:blipFill rotWithShape="1">
          <a:blip r:embed="rId3" cstate="print">
            <a:extLst>
              <a:ext uri="{28A0092B-C50C-407E-A947-70E740481C1C}">
                <a14:useLocalDpi xmlns:a14="http://schemas.microsoft.com/office/drawing/2010/main" val="0"/>
              </a:ext>
            </a:extLst>
          </a:blip>
          <a:srcRect l="16840" t="16840"/>
          <a:stretch/>
        </p:blipFill>
        <p:spPr>
          <a:xfrm>
            <a:off x="4449076" y="523988"/>
            <a:ext cx="3401170" cy="2267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bigstock---Emergency-response-police--5169697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375" y="238125"/>
            <a:ext cx="3401170" cy="2260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bigstock-Two-Friends-Playing-Outside-3115826.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1839" y="1657712"/>
            <a:ext cx="3401170" cy="2267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487" t="8733" r="21392" b="14145"/>
          <a:stretch/>
        </p:blipFill>
        <p:spPr>
          <a:xfrm>
            <a:off x="4963240" y="2498184"/>
            <a:ext cx="3379083" cy="2252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822" y="3470662"/>
            <a:ext cx="3379083" cy="2252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8"/>
          <a:srcRect l="14952" r="8952" b="7246"/>
          <a:stretch/>
        </p:blipFill>
        <p:spPr>
          <a:xfrm>
            <a:off x="2841805" y="4210819"/>
            <a:ext cx="3214541" cy="2201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9FB9B438-6B91-F447-AF50-6C663C839E7E}"/>
              </a:ext>
            </a:extLst>
          </p:cNvPr>
          <p:cNvSpPr/>
          <p:nvPr/>
        </p:nvSpPr>
        <p:spPr>
          <a:xfrm>
            <a:off x="2841805" y="6131592"/>
            <a:ext cx="1311256" cy="276999"/>
          </a:xfrm>
          <a:prstGeom prst="rect">
            <a:avLst/>
          </a:prstGeom>
        </p:spPr>
        <p:txBody>
          <a:bodyPr wrap="none">
            <a:spAutoFit/>
          </a:bodyPr>
          <a:lstStyle/>
          <a:p>
            <a:r>
              <a:rPr lang="en-US" sz="1200" dirty="0">
                <a:solidFill>
                  <a:schemeClr val="bg1"/>
                </a:solidFill>
              </a:rPr>
              <a:t>Photo credit: CNN</a:t>
            </a:r>
          </a:p>
        </p:txBody>
      </p:sp>
    </p:spTree>
    <p:extLst>
      <p:ext uri="{BB962C8B-B14F-4D97-AF65-F5344CB8AC3E}">
        <p14:creationId xmlns:p14="http://schemas.microsoft.com/office/powerpoint/2010/main" val="121235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5000"/>
                            </p:stCondLst>
                            <p:childTnLst>
                              <p:par>
                                <p:cTn id="13" presetID="10" presetClass="entr" presetSubtype="0"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8000"/>
                            </p:stCondLst>
                            <p:childTnLst>
                              <p:par>
                                <p:cTn id="17" presetID="10" presetClass="entr" presetSubtype="0" fill="hold" nodeType="after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p:stCondLst>
                              <p:cond delay="11000"/>
                            </p:stCondLst>
                            <p:childTnLst>
                              <p:par>
                                <p:cTn id="21" presetID="10" presetClass="entr" presetSubtype="0" fill="hold"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p:stCondLst>
                              <p:cond delay="14000"/>
                            </p:stCondLst>
                            <p:childTnLst>
                              <p:par>
                                <p:cTn id="25" presetID="10" presetClass="entr" presetSubtype="0" fill="hold" nodeType="afterEffect">
                                  <p:stCondLst>
                                    <p:cond delay="10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56059-E140-0549-8DD0-FDB6D96D978A}"/>
              </a:ext>
            </a:extLst>
          </p:cNvPr>
          <p:cNvPicPr>
            <a:picLocks noChangeAspect="1"/>
          </p:cNvPicPr>
          <p:nvPr/>
        </p:nvPicPr>
        <p:blipFill rotWithShape="1">
          <a:blip r:embed="rId3"/>
          <a:srcRect l="4819" t="19196" r="4819" b="19196"/>
          <a:stretch/>
        </p:blipFill>
        <p:spPr>
          <a:xfrm>
            <a:off x="2786800" y="1687399"/>
            <a:ext cx="3810785" cy="1412032"/>
          </a:xfrm>
          <a:prstGeom prst="rect">
            <a:avLst/>
          </a:prstGeom>
        </p:spPr>
      </p:pic>
      <p:pic>
        <p:nvPicPr>
          <p:cNvPr id="8" name="Picture 7">
            <a:extLst>
              <a:ext uri="{FF2B5EF4-FFF2-40B4-BE49-F238E27FC236}">
                <a16:creationId xmlns:a16="http://schemas.microsoft.com/office/drawing/2014/main" id="{3946E12C-6399-1842-8539-0B58DA276985}"/>
              </a:ext>
            </a:extLst>
          </p:cNvPr>
          <p:cNvPicPr>
            <a:picLocks noChangeAspect="1"/>
          </p:cNvPicPr>
          <p:nvPr/>
        </p:nvPicPr>
        <p:blipFill>
          <a:blip r:embed="rId4"/>
          <a:stretch>
            <a:fillRect/>
          </a:stretch>
        </p:blipFill>
        <p:spPr>
          <a:xfrm>
            <a:off x="1701537" y="3579827"/>
            <a:ext cx="1943817" cy="1943817"/>
          </a:xfrm>
          <a:prstGeom prst="rect">
            <a:avLst/>
          </a:prstGeom>
        </p:spPr>
      </p:pic>
      <p:pic>
        <p:nvPicPr>
          <p:cNvPr id="10" name="Picture 9">
            <a:extLst>
              <a:ext uri="{FF2B5EF4-FFF2-40B4-BE49-F238E27FC236}">
                <a16:creationId xmlns:a16="http://schemas.microsoft.com/office/drawing/2014/main" id="{748A153B-F088-A84E-B6AE-162636364DBC}"/>
              </a:ext>
            </a:extLst>
          </p:cNvPr>
          <p:cNvPicPr>
            <a:picLocks noChangeAspect="1"/>
          </p:cNvPicPr>
          <p:nvPr/>
        </p:nvPicPr>
        <p:blipFill rotWithShape="1">
          <a:blip r:embed="rId5"/>
          <a:srcRect l="12598" t="-14470" r="12598" b="-18160"/>
          <a:stretch/>
        </p:blipFill>
        <p:spPr>
          <a:xfrm>
            <a:off x="4180790" y="3579828"/>
            <a:ext cx="3709446" cy="1946817"/>
          </a:xfrm>
          <a:prstGeom prst="rect">
            <a:avLst/>
          </a:prstGeom>
          <a:solidFill>
            <a:schemeClr val="bg1"/>
          </a:solidFill>
        </p:spPr>
      </p:pic>
    </p:spTree>
    <p:extLst>
      <p:ext uri="{BB962C8B-B14F-4D97-AF65-F5344CB8AC3E}">
        <p14:creationId xmlns:p14="http://schemas.microsoft.com/office/powerpoint/2010/main" val="309128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CEP</Template>
  <TotalTime>50281</TotalTime>
  <Words>3296</Words>
  <Application>Microsoft Office PowerPoint</Application>
  <PresentationFormat>On-screen Show (4:3)</PresentationFormat>
  <Paragraphs>412</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Regular</vt:lpstr>
      <vt:lpstr>Lucida Grande</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Center for Effective Philanthropy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Dubois</dc:creator>
  <cp:lastModifiedBy>Phil Buchanan</cp:lastModifiedBy>
  <cp:revision>956</cp:revision>
  <cp:lastPrinted>2018-09-25T18:28:33Z</cp:lastPrinted>
  <dcterms:created xsi:type="dcterms:W3CDTF">2014-01-21T13:45:35Z</dcterms:created>
  <dcterms:modified xsi:type="dcterms:W3CDTF">2018-09-28T10:58:27Z</dcterms:modified>
</cp:coreProperties>
</file>